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547" r:id="rId3"/>
    <p:sldId id="622" r:id="rId4"/>
    <p:sldId id="607" r:id="rId5"/>
    <p:sldId id="599" r:id="rId6"/>
    <p:sldId id="608" r:id="rId7"/>
    <p:sldId id="610" r:id="rId8"/>
    <p:sldId id="589" r:id="rId9"/>
    <p:sldId id="611" r:id="rId10"/>
    <p:sldId id="587" r:id="rId11"/>
    <p:sldId id="584" r:id="rId12"/>
    <p:sldId id="590" r:id="rId13"/>
    <p:sldId id="603" r:id="rId14"/>
    <p:sldId id="612" r:id="rId15"/>
    <p:sldId id="620" r:id="rId16"/>
    <p:sldId id="621" r:id="rId17"/>
    <p:sldId id="613" r:id="rId18"/>
    <p:sldId id="614" r:id="rId19"/>
    <p:sldId id="615" r:id="rId20"/>
    <p:sldId id="616" r:id="rId21"/>
    <p:sldId id="617" r:id="rId22"/>
    <p:sldId id="618" r:id="rId23"/>
    <p:sldId id="619" r:id="rId24"/>
    <p:sldId id="609" r:id="rId25"/>
    <p:sldId id="586" r:id="rId26"/>
  </p:sldIdLst>
  <p:sldSz cx="9144000" cy="6858000" type="screen4x3"/>
  <p:notesSz cx="9296400" cy="6881813"/>
  <p:defaultTextStyle>
    <a:defPPr>
      <a:defRPr lang="de-DE"/>
    </a:defPPr>
    <a:lvl1pPr algn="r" rtl="0" fontAlgn="base">
      <a:spcBef>
        <a:spcPct val="0"/>
      </a:spcBef>
      <a:spcAft>
        <a:spcPct val="0"/>
      </a:spcAft>
      <a:defRPr sz="2400" kern="1200">
        <a:solidFill>
          <a:schemeClr val="tx1"/>
        </a:solidFill>
        <a:latin typeface="Times New Roman" pitchFamily="18" charset="0"/>
        <a:ea typeface="+mn-ea"/>
        <a:cs typeface="+mn-cs"/>
      </a:defRPr>
    </a:lvl1pPr>
    <a:lvl2pPr marL="457200" algn="r" rtl="0" fontAlgn="base">
      <a:spcBef>
        <a:spcPct val="0"/>
      </a:spcBef>
      <a:spcAft>
        <a:spcPct val="0"/>
      </a:spcAft>
      <a:defRPr sz="2400" kern="1200">
        <a:solidFill>
          <a:schemeClr val="tx1"/>
        </a:solidFill>
        <a:latin typeface="Times New Roman" pitchFamily="18" charset="0"/>
        <a:ea typeface="+mn-ea"/>
        <a:cs typeface="+mn-cs"/>
      </a:defRPr>
    </a:lvl2pPr>
    <a:lvl3pPr marL="914400" algn="r" rtl="0" fontAlgn="base">
      <a:spcBef>
        <a:spcPct val="0"/>
      </a:spcBef>
      <a:spcAft>
        <a:spcPct val="0"/>
      </a:spcAft>
      <a:defRPr sz="2400" kern="1200">
        <a:solidFill>
          <a:schemeClr val="tx1"/>
        </a:solidFill>
        <a:latin typeface="Times New Roman" pitchFamily="18" charset="0"/>
        <a:ea typeface="+mn-ea"/>
        <a:cs typeface="+mn-cs"/>
      </a:defRPr>
    </a:lvl3pPr>
    <a:lvl4pPr marL="1371600" algn="r" rtl="0" fontAlgn="base">
      <a:spcBef>
        <a:spcPct val="0"/>
      </a:spcBef>
      <a:spcAft>
        <a:spcPct val="0"/>
      </a:spcAft>
      <a:defRPr sz="2400" kern="1200">
        <a:solidFill>
          <a:schemeClr val="tx1"/>
        </a:solidFill>
        <a:latin typeface="Times New Roman" pitchFamily="18" charset="0"/>
        <a:ea typeface="+mn-ea"/>
        <a:cs typeface="+mn-cs"/>
      </a:defRPr>
    </a:lvl4pPr>
    <a:lvl5pPr marL="1828800" algn="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8">
          <p15:clr>
            <a:srgbClr val="A4A3A4"/>
          </p15:clr>
        </p15:guide>
        <p15:guide id="2" pos="29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73"/>
    <a:srgbClr val="0033CC"/>
    <a:srgbClr val="FF0000"/>
    <a:srgbClr val="FFFF00"/>
    <a:srgbClr val="FFCC00"/>
    <a:srgbClr val="0066FF"/>
    <a:srgbClr val="BB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71" d="100"/>
          <a:sy n="71" d="100"/>
        </p:scale>
        <p:origin x="127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4" d="100"/>
          <a:sy n="54" d="100"/>
        </p:scale>
        <p:origin x="-1860" y="-90"/>
      </p:cViewPr>
      <p:guideLst>
        <p:guide orient="horz" pos="2168"/>
        <p:guide pos="29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2" y="1"/>
            <a:ext cx="4036167" cy="369198"/>
          </a:xfrm>
          <a:prstGeom prst="rect">
            <a:avLst/>
          </a:prstGeom>
          <a:noFill/>
          <a:ln>
            <a:noFill/>
          </a:ln>
          <a:effectLst/>
          <a:extLst>
            <a:ext uri="{909E8E84-426E-40DD-AFC4-6F175D3DCCD1}">
              <a14:hiddenFill xmlns:a14="http://schemas.microsoft.com/office/drawing/2010/main">
                <a:gradFill rotWithShape="0">
                  <a:gsLst>
                    <a:gs pos="0">
                      <a:srgbClr val="FFD627"/>
                    </a:gs>
                    <a:gs pos="100000">
                      <a:srgbClr val="FFFF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847" tIns="47241" rIns="90847" bIns="47241" numCol="1" anchor="ctr" anchorCtr="0" compatLnSpc="1">
            <a:prstTxWarp prst="textNoShape">
              <a:avLst/>
            </a:prstTxWarp>
          </a:bodyPr>
          <a:lstStyle>
            <a:lvl1pPr algn="l" defTabSz="923925">
              <a:defRPr sz="1300"/>
            </a:lvl1pPr>
          </a:lstStyle>
          <a:p>
            <a:endParaRPr lang="de-DE"/>
          </a:p>
        </p:txBody>
      </p:sp>
      <p:sp>
        <p:nvSpPr>
          <p:cNvPr id="233475" name="Rectangle 3"/>
          <p:cNvSpPr>
            <a:spLocks noGrp="1" noChangeArrowheads="1"/>
          </p:cNvSpPr>
          <p:nvPr>
            <p:ph type="dt" sz="quarter" idx="1"/>
          </p:nvPr>
        </p:nvSpPr>
        <p:spPr bwMode="auto">
          <a:xfrm>
            <a:off x="5312230" y="1"/>
            <a:ext cx="4034000" cy="369198"/>
          </a:xfrm>
          <a:prstGeom prst="rect">
            <a:avLst/>
          </a:prstGeom>
          <a:noFill/>
          <a:ln>
            <a:noFill/>
          </a:ln>
          <a:effectLst/>
          <a:extLst>
            <a:ext uri="{909E8E84-426E-40DD-AFC4-6F175D3DCCD1}">
              <a14:hiddenFill xmlns:a14="http://schemas.microsoft.com/office/drawing/2010/main">
                <a:gradFill rotWithShape="0">
                  <a:gsLst>
                    <a:gs pos="0">
                      <a:srgbClr val="FFD627"/>
                    </a:gs>
                    <a:gs pos="100000">
                      <a:srgbClr val="FFFF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847" tIns="47241" rIns="90847" bIns="47241" numCol="1" anchor="ctr" anchorCtr="0" compatLnSpc="1">
            <a:prstTxWarp prst="textNoShape">
              <a:avLst/>
            </a:prstTxWarp>
          </a:bodyPr>
          <a:lstStyle>
            <a:lvl1pPr defTabSz="923925">
              <a:defRPr sz="1300"/>
            </a:lvl1pPr>
          </a:lstStyle>
          <a:p>
            <a:endParaRPr lang="de-DE"/>
          </a:p>
        </p:txBody>
      </p:sp>
      <p:sp>
        <p:nvSpPr>
          <p:cNvPr id="233476" name="Rectangle 4"/>
          <p:cNvSpPr>
            <a:spLocks noGrp="1" noChangeArrowheads="1"/>
          </p:cNvSpPr>
          <p:nvPr>
            <p:ph type="ftr" sz="quarter" idx="2"/>
          </p:nvPr>
        </p:nvSpPr>
        <p:spPr bwMode="auto">
          <a:xfrm>
            <a:off x="2" y="6551073"/>
            <a:ext cx="4036167" cy="316456"/>
          </a:xfrm>
          <a:prstGeom prst="rect">
            <a:avLst/>
          </a:prstGeom>
          <a:noFill/>
          <a:ln>
            <a:noFill/>
          </a:ln>
          <a:effectLst/>
          <a:extLst>
            <a:ext uri="{909E8E84-426E-40DD-AFC4-6F175D3DCCD1}">
              <a14:hiddenFill xmlns:a14="http://schemas.microsoft.com/office/drawing/2010/main">
                <a:gradFill rotWithShape="0">
                  <a:gsLst>
                    <a:gs pos="0">
                      <a:srgbClr val="FFD627"/>
                    </a:gs>
                    <a:gs pos="100000">
                      <a:srgbClr val="FFFF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847" tIns="47241" rIns="90847" bIns="47241" numCol="1" anchor="b" anchorCtr="0" compatLnSpc="1">
            <a:prstTxWarp prst="textNoShape">
              <a:avLst/>
            </a:prstTxWarp>
          </a:bodyPr>
          <a:lstStyle>
            <a:lvl1pPr algn="l" defTabSz="923925">
              <a:defRPr sz="1300"/>
            </a:lvl1pPr>
          </a:lstStyle>
          <a:p>
            <a:endParaRPr lang="de-DE"/>
          </a:p>
        </p:txBody>
      </p:sp>
      <p:sp>
        <p:nvSpPr>
          <p:cNvPr id="233477" name="Rectangle 5"/>
          <p:cNvSpPr>
            <a:spLocks noGrp="1" noChangeArrowheads="1"/>
          </p:cNvSpPr>
          <p:nvPr>
            <p:ph type="sldNum" sz="quarter" idx="3"/>
          </p:nvPr>
        </p:nvSpPr>
        <p:spPr bwMode="auto">
          <a:xfrm>
            <a:off x="5312230" y="6551073"/>
            <a:ext cx="4034000" cy="316456"/>
          </a:xfrm>
          <a:prstGeom prst="rect">
            <a:avLst/>
          </a:prstGeom>
          <a:noFill/>
          <a:ln>
            <a:noFill/>
          </a:ln>
          <a:effectLst/>
          <a:extLst>
            <a:ext uri="{909E8E84-426E-40DD-AFC4-6F175D3DCCD1}">
              <a14:hiddenFill xmlns:a14="http://schemas.microsoft.com/office/drawing/2010/main">
                <a:gradFill rotWithShape="0">
                  <a:gsLst>
                    <a:gs pos="0">
                      <a:srgbClr val="FFD627"/>
                    </a:gs>
                    <a:gs pos="100000">
                      <a:srgbClr val="FFFF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847" tIns="47241" rIns="90847" bIns="47241" numCol="1" anchor="b" anchorCtr="0" compatLnSpc="1">
            <a:prstTxWarp prst="textNoShape">
              <a:avLst/>
            </a:prstTxWarp>
          </a:bodyPr>
          <a:lstStyle>
            <a:lvl1pPr defTabSz="923925">
              <a:defRPr sz="1300"/>
            </a:lvl1pPr>
          </a:lstStyle>
          <a:p>
            <a:fld id="{CEFCB743-7E92-448F-829C-46E360377380}" type="slidenum">
              <a:rPr lang="de-DE"/>
              <a:pPr/>
              <a:t>‹#›</a:t>
            </a:fld>
            <a:endParaRPr lang="de-DE"/>
          </a:p>
        </p:txBody>
      </p:sp>
    </p:spTree>
    <p:extLst>
      <p:ext uri="{BB962C8B-B14F-4D97-AF65-F5344CB8AC3E}">
        <p14:creationId xmlns:p14="http://schemas.microsoft.com/office/powerpoint/2010/main" val="2797482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4027501" cy="3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1" tIns="46150" rIns="92301" bIns="46150" numCol="1" anchor="t" anchorCtr="0" compatLnSpc="1">
            <a:prstTxWarp prst="textNoShape">
              <a:avLst/>
            </a:prstTxWarp>
          </a:bodyPr>
          <a:lstStyle>
            <a:lvl1pPr algn="l" defTabSz="923925">
              <a:defRPr sz="1300"/>
            </a:lvl1pPr>
          </a:lstStyle>
          <a:p>
            <a:endParaRPr lang="de-DE"/>
          </a:p>
        </p:txBody>
      </p:sp>
      <p:sp>
        <p:nvSpPr>
          <p:cNvPr id="10243" name="Rectangle 3"/>
          <p:cNvSpPr>
            <a:spLocks noGrp="1" noChangeArrowheads="1"/>
          </p:cNvSpPr>
          <p:nvPr>
            <p:ph type="dt" idx="1"/>
          </p:nvPr>
        </p:nvSpPr>
        <p:spPr bwMode="auto">
          <a:xfrm>
            <a:off x="5268899" y="0"/>
            <a:ext cx="4027501" cy="3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1" tIns="46150" rIns="92301" bIns="46150" numCol="1" anchor="t" anchorCtr="0" compatLnSpc="1">
            <a:prstTxWarp prst="textNoShape">
              <a:avLst/>
            </a:prstTxWarp>
          </a:bodyPr>
          <a:lstStyle>
            <a:lvl1pPr defTabSz="923925">
              <a:defRPr sz="1300"/>
            </a:lvl1pPr>
          </a:lstStyle>
          <a:p>
            <a:endParaRPr lang="de-DE"/>
          </a:p>
        </p:txBody>
      </p:sp>
      <p:sp>
        <p:nvSpPr>
          <p:cNvPr id="10244" name="Rectangle 4"/>
          <p:cNvSpPr>
            <a:spLocks noGrp="1" noRot="1" noChangeAspect="1" noChangeArrowheads="1" noTextEdit="1"/>
          </p:cNvSpPr>
          <p:nvPr>
            <p:ph type="sldImg" idx="2"/>
          </p:nvPr>
        </p:nvSpPr>
        <p:spPr bwMode="auto">
          <a:xfrm>
            <a:off x="2928938" y="515938"/>
            <a:ext cx="3443287" cy="2581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1239233" y="3268944"/>
            <a:ext cx="6817938" cy="309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1" tIns="46150" rIns="92301" bIns="4615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46" name="Rectangle 6"/>
          <p:cNvSpPr>
            <a:spLocks noGrp="1" noChangeArrowheads="1"/>
          </p:cNvSpPr>
          <p:nvPr>
            <p:ph type="ftr" sz="quarter" idx="4"/>
          </p:nvPr>
        </p:nvSpPr>
        <p:spPr bwMode="auto">
          <a:xfrm>
            <a:off x="1" y="6536789"/>
            <a:ext cx="4027501" cy="3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1" tIns="46150" rIns="92301" bIns="46150" numCol="1" anchor="b" anchorCtr="0" compatLnSpc="1">
            <a:prstTxWarp prst="textNoShape">
              <a:avLst/>
            </a:prstTxWarp>
          </a:bodyPr>
          <a:lstStyle>
            <a:lvl1pPr algn="l" defTabSz="923925">
              <a:defRPr sz="1300"/>
            </a:lvl1pPr>
          </a:lstStyle>
          <a:p>
            <a:endParaRPr lang="de-DE"/>
          </a:p>
        </p:txBody>
      </p:sp>
      <p:sp>
        <p:nvSpPr>
          <p:cNvPr id="10247" name="Rectangle 7"/>
          <p:cNvSpPr>
            <a:spLocks noGrp="1" noChangeArrowheads="1"/>
          </p:cNvSpPr>
          <p:nvPr>
            <p:ph type="sldNum" sz="quarter" idx="5"/>
          </p:nvPr>
        </p:nvSpPr>
        <p:spPr bwMode="auto">
          <a:xfrm>
            <a:off x="5268899" y="6536789"/>
            <a:ext cx="4027501" cy="3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1" tIns="46150" rIns="92301" bIns="46150" numCol="1" anchor="b" anchorCtr="0" compatLnSpc="1">
            <a:prstTxWarp prst="textNoShape">
              <a:avLst/>
            </a:prstTxWarp>
          </a:bodyPr>
          <a:lstStyle>
            <a:lvl1pPr defTabSz="923925">
              <a:defRPr sz="1300"/>
            </a:lvl1pPr>
          </a:lstStyle>
          <a:p>
            <a:fld id="{0086B167-8089-448E-9144-98278E9107E5}" type="slidenum">
              <a:rPr lang="de-DE"/>
              <a:pPr/>
              <a:t>‹#›</a:t>
            </a:fld>
            <a:endParaRPr lang="de-DE"/>
          </a:p>
        </p:txBody>
      </p:sp>
    </p:spTree>
    <p:extLst>
      <p:ext uri="{BB962C8B-B14F-4D97-AF65-F5344CB8AC3E}">
        <p14:creationId xmlns:p14="http://schemas.microsoft.com/office/powerpoint/2010/main" val="12067572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GB" dirty="0" smtClean="0"/>
              <a:t>Imports are almost half of the demand</a:t>
            </a:r>
          </a:p>
          <a:p>
            <a:pPr>
              <a:buFontTx/>
              <a:buChar char="•"/>
            </a:pPr>
            <a:r>
              <a:rPr lang="en-GB" dirty="0" smtClean="0"/>
              <a:t>Slight dip in consumption in 2009 compared to 2008. Demand-side Management activities could be attributed to this dip</a:t>
            </a:r>
          </a:p>
        </p:txBody>
      </p:sp>
      <p:sp>
        <p:nvSpPr>
          <p:cNvPr id="4" name="Slide Number Placeholder 3"/>
          <p:cNvSpPr>
            <a:spLocks noGrp="1"/>
          </p:cNvSpPr>
          <p:nvPr>
            <p:ph type="sldNum" sz="quarter" idx="5"/>
          </p:nvPr>
        </p:nvSpPr>
        <p:spPr/>
        <p:txBody>
          <a:bodyPr/>
          <a:lstStyle/>
          <a:p>
            <a:pPr>
              <a:defRPr/>
            </a:pPr>
            <a:fld id="{78C6E628-EAAF-4911-AB44-39642593F83C}" type="slidenum">
              <a:rPr lang="en-GB" smtClean="0"/>
              <a:pPr>
                <a:defRPr/>
              </a:pPr>
              <a:t>3</a:t>
            </a:fld>
            <a:endParaRPr lang="en-GB" dirty="0"/>
          </a:p>
        </p:txBody>
      </p:sp>
    </p:spTree>
    <p:extLst>
      <p:ext uri="{BB962C8B-B14F-4D97-AF65-F5344CB8AC3E}">
        <p14:creationId xmlns:p14="http://schemas.microsoft.com/office/powerpoint/2010/main" val="86065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E6CE2D1-67F5-42E2-BE2A-F6FE24031D5A}" type="slidenum">
              <a:rPr lang="de-DE"/>
              <a:pPr/>
              <a:t>6</a:t>
            </a:fld>
            <a:endParaRPr lang="de-DE"/>
          </a:p>
        </p:txBody>
      </p:sp>
      <p:sp>
        <p:nvSpPr>
          <p:cNvPr id="1150978" name="Rectangle 2"/>
          <p:cNvSpPr>
            <a:spLocks noGrp="1" noRot="1" noChangeAspect="1" noChangeArrowheads="1" noTextEdit="1"/>
          </p:cNvSpPr>
          <p:nvPr>
            <p:ph type="sldImg"/>
          </p:nvPr>
        </p:nvSpPr>
        <p:spPr>
          <a:xfrm>
            <a:off x="2928938" y="515938"/>
            <a:ext cx="3443287" cy="2581275"/>
          </a:xfrm>
          <a:ln/>
        </p:spPr>
      </p:sp>
      <p:sp>
        <p:nvSpPr>
          <p:cNvPr id="1150979" name="Rectangle 3"/>
          <p:cNvSpPr>
            <a:spLocks noGrp="1" noChangeArrowheads="1"/>
          </p:cNvSpPr>
          <p:nvPr>
            <p:ph type="body" idx="1"/>
          </p:nvPr>
        </p:nvSpPr>
        <p:spPr/>
        <p:txBody>
          <a:bodyPr/>
          <a:lstStyle/>
          <a:p>
            <a:r>
              <a:rPr lang="en-GB"/>
              <a:t>SLIDE IS HEAVILY ANIMATED! </a:t>
            </a:r>
            <a:br>
              <a:rPr lang="en-GB"/>
            </a:br>
            <a:r>
              <a:rPr lang="en-GB"/>
              <a:t>The two pie-charts relate to the previous to presentations: Gerhard Stryi-Hipp will explain were solar thermal is today, and Werner Weiss will present our vision for 2030. You then show that the ESTTP is the means to develop the strategy to come A to B…</a:t>
            </a:r>
          </a:p>
        </p:txBody>
      </p:sp>
    </p:spTree>
    <p:extLst>
      <p:ext uri="{BB962C8B-B14F-4D97-AF65-F5344CB8AC3E}">
        <p14:creationId xmlns:p14="http://schemas.microsoft.com/office/powerpoint/2010/main" val="96712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413A6BF4-74A3-4DD7-A867-711448D71FD1}" type="slidenum">
              <a:rPr lang="en-US" smtClean="0"/>
              <a:pPr>
                <a:defRPr/>
              </a:pPr>
              <a:t>24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86033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590487005"/>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73948894"/>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19900" y="609600"/>
            <a:ext cx="1943100" cy="5791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90600" y="609600"/>
            <a:ext cx="5676900" cy="5791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75017185"/>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670490954"/>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37844803"/>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3172066505"/>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066800" y="1447800"/>
            <a:ext cx="37719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91100" y="1447800"/>
            <a:ext cx="37719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789985421"/>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077216294"/>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602740562"/>
      </p:ext>
    </p:extLst>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464724"/>
      </p:ext>
    </p:extLst>
  </p:cSld>
  <p:clrMapOvr>
    <a:masterClrMapping/>
  </p:clrMapOvr>
  <p:transition spd="med">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4229863522"/>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4" name="Grafik 3" descr="http://www.logoeps.net/wp-content/uploads/2012/05/ofid-logo.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863" y="5589240"/>
            <a:ext cx="1246769" cy="961469"/>
          </a:xfrm>
          <a:prstGeom prst="rect">
            <a:avLst/>
          </a:prstGeom>
          <a:noFill/>
          <a:ln>
            <a:noFill/>
          </a:ln>
        </p:spPr>
      </p:pic>
    </p:spTree>
    <p:extLst>
      <p:ext uri="{BB962C8B-B14F-4D97-AF65-F5344CB8AC3E}">
        <p14:creationId xmlns:p14="http://schemas.microsoft.com/office/powerpoint/2010/main" val="3608827682"/>
      </p:ext>
    </p:extLst>
  </p:cSld>
  <p:clrMapOvr>
    <a:masterClrMapping/>
  </p:clrMapOvr>
  <p:transition spd="med">
    <p:zo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787607387"/>
      </p:ext>
    </p:extLst>
  </p:cSld>
  <p:clrMapOvr>
    <a:masterClrMapping/>
  </p:clrMapOvr>
  <p:transition spd="med">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75663801"/>
      </p:ext>
    </p:extLst>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19900" y="609600"/>
            <a:ext cx="1943100" cy="5791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90600" y="609600"/>
            <a:ext cx="5676900" cy="5791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184473510"/>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376135489"/>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066800" y="1447800"/>
            <a:ext cx="37719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91100" y="1447800"/>
            <a:ext cx="37719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407114610"/>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245902636"/>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034375901"/>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086805"/>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621020472"/>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953546041"/>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2.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2" name="Picture 2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990600" y="609600"/>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GB" smtClean="0"/>
              <a:t>Mastertitelformat bearbeiten</a:t>
            </a:r>
            <a:endParaRPr lang="de-DE" smtClean="0"/>
          </a:p>
        </p:txBody>
      </p:sp>
      <p:sp>
        <p:nvSpPr>
          <p:cNvPr id="1027" name="Rectangle 3"/>
          <p:cNvSpPr>
            <a:spLocks noGrp="1" noChangeArrowheads="1"/>
          </p:cNvSpPr>
          <p:nvPr>
            <p:ph type="body" idx="1"/>
          </p:nvPr>
        </p:nvSpPr>
        <p:spPr bwMode="auto">
          <a:xfrm>
            <a:off x="1066800" y="1447800"/>
            <a:ext cx="7696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graphicFrame>
        <p:nvGraphicFramePr>
          <p:cNvPr id="1054" name="Object 30"/>
          <p:cNvGraphicFramePr>
            <a:graphicFrameLocks noChangeAspect="1"/>
          </p:cNvGraphicFramePr>
          <p:nvPr userDrawn="1"/>
        </p:nvGraphicFramePr>
        <p:xfrm>
          <a:off x="228600" y="1447800"/>
          <a:ext cx="563563" cy="3429000"/>
        </p:xfrm>
        <a:graphic>
          <a:graphicData uri="http://schemas.openxmlformats.org/presentationml/2006/ole">
            <mc:AlternateContent xmlns:mc="http://schemas.openxmlformats.org/markup-compatibility/2006">
              <mc:Choice xmlns:v="urn:schemas-microsoft-com:vml" Requires="v">
                <p:oleObj spid="_x0000_s1181" name="CorelPhotoPaint.Image.9" r:id="rId15" imgW="490687" imgH="2983745" progId="">
                  <p:embed/>
                </p:oleObj>
              </mc:Choice>
              <mc:Fallback>
                <p:oleObj name="CorelPhotoPaint.Image.9" r:id="rId15" imgW="490687" imgH="2983745" progId="">
                  <p:embed/>
                  <p:pic>
                    <p:nvPicPr>
                      <p:cNvPr id="0" name="Picture 9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1447800"/>
                        <a:ext cx="563563" cy="3429000"/>
                      </a:xfrm>
                      <a:prstGeom prst="rect">
                        <a:avLst/>
                      </a:prstGeom>
                      <a:noFill/>
                      <a:ln>
                        <a:noFill/>
                      </a:ln>
                      <a:extLst>
                        <a:ext uri="{909E8E84-426E-40DD-AFC4-6F175D3DCCD1}">
                          <a14:hiddenFill xmlns:a14="http://schemas.microsoft.com/office/drawing/2010/main">
                            <a:gradFill rotWithShape="0">
                              <a:gsLst>
                                <a:gs pos="0">
                                  <a:srgbClr val="FFD627"/>
                                </a:gs>
                                <a:gs pos="100000">
                                  <a:srgbClr val="FFFFCC"/>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6" name="Grafik 5" descr="http://www.logoeps.net/wp-content/uploads/2012/05/ofid-logo.jpg"/>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2863" y="5589240"/>
            <a:ext cx="1246769" cy="96146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zoom/>
  </p:transition>
  <p:timing>
    <p:tnLst>
      <p:par>
        <p:cTn id="1" dur="indefinite" restart="never" nodeType="tmRoot"/>
      </p:par>
    </p:tnLst>
  </p:timing>
  <p:hf hdr="0" ftr="0" dt="0"/>
  <p:txStyles>
    <p:titleStyle>
      <a:lvl1pPr algn="l" rtl="0" fontAlgn="base">
        <a:spcBef>
          <a:spcPct val="0"/>
        </a:spcBef>
        <a:spcAft>
          <a:spcPct val="0"/>
        </a:spcAft>
        <a:defRPr sz="2700" b="1">
          <a:solidFill>
            <a:srgbClr val="002673"/>
          </a:solidFill>
          <a:latin typeface="+mj-lt"/>
          <a:ea typeface="+mj-ea"/>
          <a:cs typeface="+mj-cs"/>
        </a:defRPr>
      </a:lvl1pPr>
      <a:lvl2pPr algn="l" rtl="0" fontAlgn="base">
        <a:spcBef>
          <a:spcPct val="0"/>
        </a:spcBef>
        <a:spcAft>
          <a:spcPct val="0"/>
        </a:spcAft>
        <a:defRPr sz="2700" b="1">
          <a:solidFill>
            <a:srgbClr val="002673"/>
          </a:solidFill>
          <a:latin typeface="Arial" charset="0"/>
        </a:defRPr>
      </a:lvl2pPr>
      <a:lvl3pPr algn="l" rtl="0" fontAlgn="base">
        <a:spcBef>
          <a:spcPct val="0"/>
        </a:spcBef>
        <a:spcAft>
          <a:spcPct val="0"/>
        </a:spcAft>
        <a:defRPr sz="2700" b="1">
          <a:solidFill>
            <a:srgbClr val="002673"/>
          </a:solidFill>
          <a:latin typeface="Arial" charset="0"/>
        </a:defRPr>
      </a:lvl3pPr>
      <a:lvl4pPr algn="l" rtl="0" fontAlgn="base">
        <a:spcBef>
          <a:spcPct val="0"/>
        </a:spcBef>
        <a:spcAft>
          <a:spcPct val="0"/>
        </a:spcAft>
        <a:defRPr sz="2700" b="1">
          <a:solidFill>
            <a:srgbClr val="002673"/>
          </a:solidFill>
          <a:latin typeface="Arial" charset="0"/>
        </a:defRPr>
      </a:lvl4pPr>
      <a:lvl5pPr algn="l" rtl="0" fontAlgn="base">
        <a:spcBef>
          <a:spcPct val="0"/>
        </a:spcBef>
        <a:spcAft>
          <a:spcPct val="0"/>
        </a:spcAft>
        <a:defRPr sz="2700" b="1">
          <a:solidFill>
            <a:srgbClr val="002673"/>
          </a:solidFill>
          <a:latin typeface="Arial" charset="0"/>
        </a:defRPr>
      </a:lvl5pPr>
      <a:lvl6pPr marL="457200" algn="l" rtl="0" fontAlgn="base">
        <a:spcBef>
          <a:spcPct val="0"/>
        </a:spcBef>
        <a:spcAft>
          <a:spcPct val="0"/>
        </a:spcAft>
        <a:defRPr sz="2700" b="1">
          <a:solidFill>
            <a:srgbClr val="002673"/>
          </a:solidFill>
          <a:latin typeface="Arial" charset="0"/>
        </a:defRPr>
      </a:lvl6pPr>
      <a:lvl7pPr marL="914400" algn="l" rtl="0" fontAlgn="base">
        <a:spcBef>
          <a:spcPct val="0"/>
        </a:spcBef>
        <a:spcAft>
          <a:spcPct val="0"/>
        </a:spcAft>
        <a:defRPr sz="2700" b="1">
          <a:solidFill>
            <a:srgbClr val="002673"/>
          </a:solidFill>
          <a:latin typeface="Arial" charset="0"/>
        </a:defRPr>
      </a:lvl7pPr>
      <a:lvl8pPr marL="1371600" algn="l" rtl="0" fontAlgn="base">
        <a:spcBef>
          <a:spcPct val="0"/>
        </a:spcBef>
        <a:spcAft>
          <a:spcPct val="0"/>
        </a:spcAft>
        <a:defRPr sz="2700" b="1">
          <a:solidFill>
            <a:srgbClr val="002673"/>
          </a:solidFill>
          <a:latin typeface="Arial" charset="0"/>
        </a:defRPr>
      </a:lvl8pPr>
      <a:lvl9pPr marL="1828800" algn="l" rtl="0" fontAlgn="base">
        <a:spcBef>
          <a:spcPct val="0"/>
        </a:spcBef>
        <a:spcAft>
          <a:spcPct val="0"/>
        </a:spcAft>
        <a:defRPr sz="2700" b="1">
          <a:solidFill>
            <a:srgbClr val="002673"/>
          </a:solidFill>
          <a:latin typeface="Arial" charset="0"/>
        </a:defRPr>
      </a:lvl9pPr>
    </p:titleStyle>
    <p:bodyStyle>
      <a:lvl1pPr marL="342900" indent="-342900" algn="l" rtl="0" fontAlgn="base">
        <a:spcBef>
          <a:spcPct val="20000"/>
        </a:spcBef>
        <a:spcAft>
          <a:spcPct val="0"/>
        </a:spcAft>
        <a:buFont typeface="Wingdings" pitchFamily="2" charset="2"/>
        <a:defRPr sz="2400">
          <a:solidFill>
            <a:schemeClr val="tx1"/>
          </a:solidFill>
          <a:latin typeface="+mn-lt"/>
          <a:ea typeface="+mn-ea"/>
          <a:cs typeface="+mn-cs"/>
        </a:defRPr>
      </a:lvl1pPr>
      <a:lvl2pPr marL="741363" indent="-284163" algn="l" rtl="0" fontAlgn="base">
        <a:spcBef>
          <a:spcPct val="20000"/>
        </a:spcBef>
        <a:spcAft>
          <a:spcPct val="0"/>
        </a:spcAft>
        <a:buFont typeface="Wingdings" pitchFamily="2" charset="2"/>
        <a:defRPr sz="2000">
          <a:solidFill>
            <a:schemeClr val="tx1"/>
          </a:solidFill>
          <a:latin typeface="+mn-lt"/>
        </a:defRPr>
      </a:lvl2pPr>
      <a:lvl3pPr marL="1141413" indent="-227013" algn="l" rtl="0" fontAlgn="base">
        <a:spcBef>
          <a:spcPct val="20000"/>
        </a:spcBef>
        <a:spcAft>
          <a:spcPct val="0"/>
        </a:spcAft>
        <a:buFont typeface="Wingdings" pitchFamily="2" charset="2"/>
        <a:defRPr sz="1500">
          <a:solidFill>
            <a:schemeClr val="tx1"/>
          </a:solidFill>
          <a:latin typeface="+mn-lt"/>
        </a:defRPr>
      </a:lvl3pPr>
      <a:lvl4pPr marL="1562100" indent="-228600" algn="l" rtl="0" fontAlgn="base">
        <a:spcBef>
          <a:spcPct val="20000"/>
        </a:spcBef>
        <a:spcAft>
          <a:spcPct val="0"/>
        </a:spcAft>
        <a:buFont typeface="Wingdings" pitchFamily="2" charset="2"/>
        <a:defRPr sz="1400">
          <a:solidFill>
            <a:schemeClr val="tx1"/>
          </a:solidFill>
          <a:latin typeface="+mn-lt"/>
        </a:defRPr>
      </a:lvl4pPr>
      <a:lvl5pPr marL="1981200" indent="-228600" algn="l" rtl="0" fontAlgn="base">
        <a:spcBef>
          <a:spcPct val="20000"/>
        </a:spcBef>
        <a:spcAft>
          <a:spcPct val="0"/>
        </a:spcAft>
        <a:buFont typeface="Wingdings" pitchFamily="2" charset="2"/>
        <a:defRPr sz="1200">
          <a:solidFill>
            <a:schemeClr val="tx1"/>
          </a:solidFill>
          <a:latin typeface="+mn-lt"/>
        </a:defRPr>
      </a:lvl5pPr>
      <a:lvl6pPr marL="2438400" indent="-228600" algn="l" rtl="0" fontAlgn="base">
        <a:spcBef>
          <a:spcPct val="20000"/>
        </a:spcBef>
        <a:spcAft>
          <a:spcPct val="0"/>
        </a:spcAft>
        <a:buFont typeface="Wingdings" pitchFamily="2" charset="2"/>
        <a:defRPr sz="1200">
          <a:solidFill>
            <a:schemeClr val="tx1"/>
          </a:solidFill>
          <a:latin typeface="+mn-lt"/>
        </a:defRPr>
      </a:lvl6pPr>
      <a:lvl7pPr marL="2895600" indent="-228600" algn="l" rtl="0" fontAlgn="base">
        <a:spcBef>
          <a:spcPct val="20000"/>
        </a:spcBef>
        <a:spcAft>
          <a:spcPct val="0"/>
        </a:spcAft>
        <a:buFont typeface="Wingdings" pitchFamily="2" charset="2"/>
        <a:defRPr sz="1200">
          <a:solidFill>
            <a:schemeClr val="tx1"/>
          </a:solidFill>
          <a:latin typeface="+mn-lt"/>
        </a:defRPr>
      </a:lvl7pPr>
      <a:lvl8pPr marL="3352800" indent="-228600" algn="l" rtl="0" fontAlgn="base">
        <a:spcBef>
          <a:spcPct val="20000"/>
        </a:spcBef>
        <a:spcAft>
          <a:spcPct val="0"/>
        </a:spcAft>
        <a:buFont typeface="Wingdings" pitchFamily="2" charset="2"/>
        <a:defRPr sz="1200">
          <a:solidFill>
            <a:schemeClr val="tx1"/>
          </a:solidFill>
          <a:latin typeface="+mn-lt"/>
        </a:defRPr>
      </a:lvl8pPr>
      <a:lvl9pPr marL="3810000" indent="-228600" algn="l" rtl="0" fontAlgn="base">
        <a:spcBef>
          <a:spcPct val="20000"/>
        </a:spcBef>
        <a:spcAft>
          <a:spcPct val="0"/>
        </a:spcAft>
        <a:buFont typeface="Wingdings" pitchFamily="2" charset="2"/>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2" name="Picture 2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990600" y="609600"/>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GB" smtClean="0"/>
              <a:t>Mastertitelformat bearbeiten</a:t>
            </a:r>
            <a:endParaRPr lang="de-DE" smtClean="0"/>
          </a:p>
        </p:txBody>
      </p:sp>
      <p:sp>
        <p:nvSpPr>
          <p:cNvPr id="1027" name="Rectangle 3"/>
          <p:cNvSpPr>
            <a:spLocks noGrp="1" noChangeArrowheads="1"/>
          </p:cNvSpPr>
          <p:nvPr>
            <p:ph type="body" idx="1"/>
          </p:nvPr>
        </p:nvSpPr>
        <p:spPr bwMode="auto">
          <a:xfrm>
            <a:off x="1066800" y="1447800"/>
            <a:ext cx="7696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graphicFrame>
        <p:nvGraphicFramePr>
          <p:cNvPr id="1054" name="Object 30"/>
          <p:cNvGraphicFramePr>
            <a:graphicFrameLocks noChangeAspect="1"/>
          </p:cNvGraphicFramePr>
          <p:nvPr userDrawn="1"/>
        </p:nvGraphicFramePr>
        <p:xfrm>
          <a:off x="228600" y="1447800"/>
          <a:ext cx="563563" cy="3429000"/>
        </p:xfrm>
        <a:graphic>
          <a:graphicData uri="http://schemas.openxmlformats.org/presentationml/2006/ole">
            <mc:AlternateContent xmlns:mc="http://schemas.openxmlformats.org/markup-compatibility/2006">
              <mc:Choice xmlns:v="urn:schemas-microsoft-com:vml" Requires="v">
                <p:oleObj spid="_x0000_s3085" name="CorelPhotoPaint.Image.9" r:id="rId15" imgW="490687" imgH="2983745" progId="">
                  <p:embed/>
                </p:oleObj>
              </mc:Choice>
              <mc:Fallback>
                <p:oleObj name="CorelPhotoPaint.Image.9" r:id="rId15" imgW="490687" imgH="2983745"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1447800"/>
                        <a:ext cx="563563" cy="3429000"/>
                      </a:xfrm>
                      <a:prstGeom prst="rect">
                        <a:avLst/>
                      </a:prstGeom>
                      <a:noFill/>
                      <a:ln>
                        <a:noFill/>
                      </a:ln>
                      <a:extLst>
                        <a:ext uri="{909E8E84-426E-40DD-AFC4-6F175D3DCCD1}">
                          <a14:hiddenFill xmlns:a14="http://schemas.microsoft.com/office/drawing/2010/main">
                            <a:gradFill rotWithShape="0">
                              <a:gsLst>
                                <a:gs pos="0">
                                  <a:srgbClr val="FFD627"/>
                                </a:gs>
                                <a:gs pos="100000">
                                  <a:srgbClr val="FFFFCC"/>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54714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zoom/>
  </p:transition>
  <p:hf hdr="0" ftr="0" dt="0"/>
  <p:txStyles>
    <p:titleStyle>
      <a:lvl1pPr algn="l" rtl="0" fontAlgn="base">
        <a:spcBef>
          <a:spcPct val="0"/>
        </a:spcBef>
        <a:spcAft>
          <a:spcPct val="0"/>
        </a:spcAft>
        <a:defRPr sz="2700" b="1">
          <a:solidFill>
            <a:srgbClr val="002673"/>
          </a:solidFill>
          <a:latin typeface="+mj-lt"/>
          <a:ea typeface="+mj-ea"/>
          <a:cs typeface="+mj-cs"/>
        </a:defRPr>
      </a:lvl1pPr>
      <a:lvl2pPr algn="l" rtl="0" fontAlgn="base">
        <a:spcBef>
          <a:spcPct val="0"/>
        </a:spcBef>
        <a:spcAft>
          <a:spcPct val="0"/>
        </a:spcAft>
        <a:defRPr sz="2700" b="1">
          <a:solidFill>
            <a:srgbClr val="002673"/>
          </a:solidFill>
          <a:latin typeface="Arial" charset="0"/>
        </a:defRPr>
      </a:lvl2pPr>
      <a:lvl3pPr algn="l" rtl="0" fontAlgn="base">
        <a:spcBef>
          <a:spcPct val="0"/>
        </a:spcBef>
        <a:spcAft>
          <a:spcPct val="0"/>
        </a:spcAft>
        <a:defRPr sz="2700" b="1">
          <a:solidFill>
            <a:srgbClr val="002673"/>
          </a:solidFill>
          <a:latin typeface="Arial" charset="0"/>
        </a:defRPr>
      </a:lvl3pPr>
      <a:lvl4pPr algn="l" rtl="0" fontAlgn="base">
        <a:spcBef>
          <a:spcPct val="0"/>
        </a:spcBef>
        <a:spcAft>
          <a:spcPct val="0"/>
        </a:spcAft>
        <a:defRPr sz="2700" b="1">
          <a:solidFill>
            <a:srgbClr val="002673"/>
          </a:solidFill>
          <a:latin typeface="Arial" charset="0"/>
        </a:defRPr>
      </a:lvl4pPr>
      <a:lvl5pPr algn="l" rtl="0" fontAlgn="base">
        <a:spcBef>
          <a:spcPct val="0"/>
        </a:spcBef>
        <a:spcAft>
          <a:spcPct val="0"/>
        </a:spcAft>
        <a:defRPr sz="2700" b="1">
          <a:solidFill>
            <a:srgbClr val="002673"/>
          </a:solidFill>
          <a:latin typeface="Arial" charset="0"/>
        </a:defRPr>
      </a:lvl5pPr>
      <a:lvl6pPr marL="457200" algn="l" rtl="0" fontAlgn="base">
        <a:spcBef>
          <a:spcPct val="0"/>
        </a:spcBef>
        <a:spcAft>
          <a:spcPct val="0"/>
        </a:spcAft>
        <a:defRPr sz="2700" b="1">
          <a:solidFill>
            <a:srgbClr val="002673"/>
          </a:solidFill>
          <a:latin typeface="Arial" charset="0"/>
        </a:defRPr>
      </a:lvl6pPr>
      <a:lvl7pPr marL="914400" algn="l" rtl="0" fontAlgn="base">
        <a:spcBef>
          <a:spcPct val="0"/>
        </a:spcBef>
        <a:spcAft>
          <a:spcPct val="0"/>
        </a:spcAft>
        <a:defRPr sz="2700" b="1">
          <a:solidFill>
            <a:srgbClr val="002673"/>
          </a:solidFill>
          <a:latin typeface="Arial" charset="0"/>
        </a:defRPr>
      </a:lvl7pPr>
      <a:lvl8pPr marL="1371600" algn="l" rtl="0" fontAlgn="base">
        <a:spcBef>
          <a:spcPct val="0"/>
        </a:spcBef>
        <a:spcAft>
          <a:spcPct val="0"/>
        </a:spcAft>
        <a:defRPr sz="2700" b="1">
          <a:solidFill>
            <a:srgbClr val="002673"/>
          </a:solidFill>
          <a:latin typeface="Arial" charset="0"/>
        </a:defRPr>
      </a:lvl8pPr>
      <a:lvl9pPr marL="1828800" algn="l" rtl="0" fontAlgn="base">
        <a:spcBef>
          <a:spcPct val="0"/>
        </a:spcBef>
        <a:spcAft>
          <a:spcPct val="0"/>
        </a:spcAft>
        <a:defRPr sz="2700" b="1">
          <a:solidFill>
            <a:srgbClr val="002673"/>
          </a:solidFill>
          <a:latin typeface="Arial" charset="0"/>
        </a:defRPr>
      </a:lvl9pPr>
    </p:titleStyle>
    <p:bodyStyle>
      <a:lvl1pPr marL="342900" indent="-342900" algn="l" rtl="0" fontAlgn="base">
        <a:spcBef>
          <a:spcPct val="20000"/>
        </a:spcBef>
        <a:spcAft>
          <a:spcPct val="0"/>
        </a:spcAft>
        <a:buFont typeface="Wingdings" pitchFamily="2" charset="2"/>
        <a:defRPr sz="2400">
          <a:solidFill>
            <a:schemeClr val="tx1"/>
          </a:solidFill>
          <a:latin typeface="+mn-lt"/>
          <a:ea typeface="+mn-ea"/>
          <a:cs typeface="+mn-cs"/>
        </a:defRPr>
      </a:lvl1pPr>
      <a:lvl2pPr marL="741363" indent="-284163" algn="l" rtl="0" fontAlgn="base">
        <a:spcBef>
          <a:spcPct val="20000"/>
        </a:spcBef>
        <a:spcAft>
          <a:spcPct val="0"/>
        </a:spcAft>
        <a:buFont typeface="Wingdings" pitchFamily="2" charset="2"/>
        <a:defRPr sz="2000">
          <a:solidFill>
            <a:schemeClr val="tx1"/>
          </a:solidFill>
          <a:latin typeface="+mn-lt"/>
        </a:defRPr>
      </a:lvl2pPr>
      <a:lvl3pPr marL="1141413" indent="-227013" algn="l" rtl="0" fontAlgn="base">
        <a:spcBef>
          <a:spcPct val="20000"/>
        </a:spcBef>
        <a:spcAft>
          <a:spcPct val="0"/>
        </a:spcAft>
        <a:buFont typeface="Wingdings" pitchFamily="2" charset="2"/>
        <a:defRPr sz="1500">
          <a:solidFill>
            <a:schemeClr val="tx1"/>
          </a:solidFill>
          <a:latin typeface="+mn-lt"/>
        </a:defRPr>
      </a:lvl3pPr>
      <a:lvl4pPr marL="1562100" indent="-228600" algn="l" rtl="0" fontAlgn="base">
        <a:spcBef>
          <a:spcPct val="20000"/>
        </a:spcBef>
        <a:spcAft>
          <a:spcPct val="0"/>
        </a:spcAft>
        <a:buFont typeface="Wingdings" pitchFamily="2" charset="2"/>
        <a:defRPr sz="1400">
          <a:solidFill>
            <a:schemeClr val="tx1"/>
          </a:solidFill>
          <a:latin typeface="+mn-lt"/>
        </a:defRPr>
      </a:lvl4pPr>
      <a:lvl5pPr marL="1981200" indent="-228600" algn="l" rtl="0" fontAlgn="base">
        <a:spcBef>
          <a:spcPct val="20000"/>
        </a:spcBef>
        <a:spcAft>
          <a:spcPct val="0"/>
        </a:spcAft>
        <a:buFont typeface="Wingdings" pitchFamily="2" charset="2"/>
        <a:defRPr sz="1200">
          <a:solidFill>
            <a:schemeClr val="tx1"/>
          </a:solidFill>
          <a:latin typeface="+mn-lt"/>
        </a:defRPr>
      </a:lvl5pPr>
      <a:lvl6pPr marL="2438400" indent="-228600" algn="l" rtl="0" fontAlgn="base">
        <a:spcBef>
          <a:spcPct val="20000"/>
        </a:spcBef>
        <a:spcAft>
          <a:spcPct val="0"/>
        </a:spcAft>
        <a:buFont typeface="Wingdings" pitchFamily="2" charset="2"/>
        <a:defRPr sz="1200">
          <a:solidFill>
            <a:schemeClr val="tx1"/>
          </a:solidFill>
          <a:latin typeface="+mn-lt"/>
        </a:defRPr>
      </a:lvl6pPr>
      <a:lvl7pPr marL="2895600" indent="-228600" algn="l" rtl="0" fontAlgn="base">
        <a:spcBef>
          <a:spcPct val="20000"/>
        </a:spcBef>
        <a:spcAft>
          <a:spcPct val="0"/>
        </a:spcAft>
        <a:buFont typeface="Wingdings" pitchFamily="2" charset="2"/>
        <a:defRPr sz="1200">
          <a:solidFill>
            <a:schemeClr val="tx1"/>
          </a:solidFill>
          <a:latin typeface="+mn-lt"/>
        </a:defRPr>
      </a:lvl7pPr>
      <a:lvl8pPr marL="3352800" indent="-228600" algn="l" rtl="0" fontAlgn="base">
        <a:spcBef>
          <a:spcPct val="20000"/>
        </a:spcBef>
        <a:spcAft>
          <a:spcPct val="0"/>
        </a:spcAft>
        <a:buFont typeface="Wingdings" pitchFamily="2" charset="2"/>
        <a:defRPr sz="1200">
          <a:solidFill>
            <a:schemeClr val="tx1"/>
          </a:solidFill>
          <a:latin typeface="+mn-lt"/>
        </a:defRPr>
      </a:lvl8pPr>
      <a:lvl9pPr marL="3810000" indent="-228600" algn="l" rtl="0" fontAlgn="base">
        <a:spcBef>
          <a:spcPct val="20000"/>
        </a:spcBef>
        <a:spcAft>
          <a:spcPct val="0"/>
        </a:spcAft>
        <a:buFont typeface="Wingdings" pitchFamily="2" charset="2"/>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2" name="Rectangle 6"/>
          <p:cNvSpPr>
            <a:spLocks noChangeArrowheads="1"/>
          </p:cNvSpPr>
          <p:nvPr/>
        </p:nvSpPr>
        <p:spPr bwMode="auto">
          <a:xfrm>
            <a:off x="971550" y="111130"/>
            <a:ext cx="3889375" cy="21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ctr"/>
          <a:lstStyle/>
          <a:p>
            <a:pPr algn="ctr"/>
            <a:endParaRPr lang="en-GB" sz="1800" b="1" dirty="0" smtClean="0">
              <a:solidFill>
                <a:srgbClr val="002673"/>
              </a:solidFill>
              <a:latin typeface="Arial" charset="0"/>
            </a:endParaRPr>
          </a:p>
          <a:p>
            <a:pPr algn="ctr"/>
            <a:endParaRPr lang="en-GB" sz="1800" b="1" dirty="0" smtClean="0">
              <a:solidFill>
                <a:srgbClr val="002673"/>
              </a:solidFill>
              <a:latin typeface="Arial" charset="0"/>
            </a:endParaRPr>
          </a:p>
          <a:p>
            <a:pPr algn="ctr"/>
            <a:r>
              <a:rPr lang="en-GB" sz="1800" b="1" dirty="0" smtClean="0">
                <a:solidFill>
                  <a:srgbClr val="002673"/>
                </a:solidFill>
                <a:latin typeface="Arial" charset="0"/>
              </a:rPr>
              <a:t> </a:t>
            </a:r>
            <a:r>
              <a:rPr lang="en-GB" sz="3200" b="1" dirty="0">
                <a:solidFill>
                  <a:srgbClr val="002673"/>
                </a:solidFill>
                <a:latin typeface="Arial" charset="0"/>
              </a:rPr>
              <a:t/>
            </a:r>
            <a:br>
              <a:rPr lang="en-GB" sz="3200" b="1" dirty="0">
                <a:solidFill>
                  <a:srgbClr val="002673"/>
                </a:solidFill>
                <a:latin typeface="Arial" charset="0"/>
              </a:rPr>
            </a:br>
            <a:endParaRPr lang="en-GB" sz="3200" dirty="0">
              <a:solidFill>
                <a:srgbClr val="002673"/>
              </a:solidFill>
              <a:latin typeface="Arial" charset="0"/>
            </a:endParaRPr>
          </a:p>
        </p:txBody>
      </p:sp>
      <p:sp>
        <p:nvSpPr>
          <p:cNvPr id="5" name="TextBox 4"/>
          <p:cNvSpPr txBox="1"/>
          <p:nvPr/>
        </p:nvSpPr>
        <p:spPr>
          <a:xfrm>
            <a:off x="755576" y="3861048"/>
            <a:ext cx="6858048" cy="2492990"/>
          </a:xfrm>
          <a:prstGeom prst="rect">
            <a:avLst/>
          </a:prstGeom>
          <a:noFill/>
        </p:spPr>
        <p:txBody>
          <a:bodyPr wrap="square" rtlCol="0">
            <a:spAutoFit/>
          </a:bodyPr>
          <a:lstStyle/>
          <a:p>
            <a:pPr algn="ctr"/>
            <a:r>
              <a:rPr lang="en-US" b="1" dirty="0" err="1" smtClean="0"/>
              <a:t>Helvi</a:t>
            </a:r>
            <a:r>
              <a:rPr lang="en-US" b="1" dirty="0" smtClean="0"/>
              <a:t> </a:t>
            </a:r>
            <a:r>
              <a:rPr lang="en-US" b="1" dirty="0" err="1" smtClean="0"/>
              <a:t>Ileka</a:t>
            </a:r>
            <a:endParaRPr lang="en-US" b="1" dirty="0" smtClean="0"/>
          </a:p>
          <a:p>
            <a:pPr algn="ctr"/>
            <a:endParaRPr lang="en-US" b="1" dirty="0" smtClean="0"/>
          </a:p>
          <a:p>
            <a:pPr algn="ctr"/>
            <a:r>
              <a:rPr lang="en-US" dirty="0" smtClean="0">
                <a:solidFill>
                  <a:srgbClr val="0033CC"/>
                </a:solidFill>
              </a:rPr>
              <a:t> Centre for Renewable Energy and Energy Efficiency </a:t>
            </a:r>
          </a:p>
          <a:p>
            <a:pPr algn="ctr"/>
            <a:r>
              <a:rPr lang="en-US" dirty="0" smtClean="0">
                <a:solidFill>
                  <a:srgbClr val="0033CC"/>
                </a:solidFill>
              </a:rPr>
              <a:t>Namibia Energy Institute</a:t>
            </a:r>
          </a:p>
          <a:p>
            <a:pPr algn="ctr"/>
            <a:r>
              <a:rPr lang="en-US" dirty="0" smtClean="0">
                <a:solidFill>
                  <a:srgbClr val="0033CC"/>
                </a:solidFill>
              </a:rPr>
              <a:t>Namibia University of Science and Technology</a:t>
            </a:r>
          </a:p>
          <a:p>
            <a:pPr algn="ctr"/>
            <a:r>
              <a:rPr lang="en-US" dirty="0" smtClean="0">
                <a:solidFill>
                  <a:srgbClr val="0033CC"/>
                </a:solidFill>
              </a:rPr>
              <a:t>(NUST)</a:t>
            </a:r>
          </a:p>
          <a:p>
            <a:pPr algn="ctr"/>
            <a:endParaRPr lang="en-US" sz="1200" dirty="0">
              <a:solidFill>
                <a:srgbClr val="0033CC"/>
              </a:solidFill>
            </a:endParaRPr>
          </a:p>
        </p:txBody>
      </p:sp>
      <p:pic>
        <p:nvPicPr>
          <p:cNvPr id="2050" name="Picture 2" descr="C:\Users\user\AppData\Local\Temp\nei logo 01 Textbased v11-1.jpg"/>
          <p:cNvPicPr>
            <a:picLocks noChangeAspect="1" noChangeArrowheads="1"/>
          </p:cNvPicPr>
          <p:nvPr/>
        </p:nvPicPr>
        <p:blipFill>
          <a:blip r:embed="rId2" cstate="print"/>
          <a:srcRect/>
          <a:stretch>
            <a:fillRect/>
          </a:stretch>
        </p:blipFill>
        <p:spPr bwMode="auto">
          <a:xfrm>
            <a:off x="7344496" y="5147012"/>
            <a:ext cx="1727383" cy="1234316"/>
          </a:xfrm>
          <a:prstGeom prst="rect">
            <a:avLst/>
          </a:prstGeom>
          <a:noFill/>
        </p:spPr>
      </p:pic>
      <p:sp>
        <p:nvSpPr>
          <p:cNvPr id="2" name="Rectangle 1"/>
          <p:cNvSpPr/>
          <p:nvPr/>
        </p:nvSpPr>
        <p:spPr>
          <a:xfrm>
            <a:off x="1043608" y="347172"/>
            <a:ext cx="6120680" cy="1200329"/>
          </a:xfrm>
          <a:prstGeom prst="rect">
            <a:avLst/>
          </a:prstGeom>
        </p:spPr>
        <p:txBody>
          <a:bodyPr wrap="square">
            <a:spAutoFit/>
          </a:bodyPr>
          <a:lstStyle/>
          <a:p>
            <a:pPr algn="just"/>
            <a:r>
              <a:rPr lang="en-ZA" b="1" dirty="0" smtClean="0">
                <a:latin typeface="+mj-lt"/>
              </a:rPr>
              <a:t> Establishment of Solar Thermal Centres of Competence in Namibia: Training </a:t>
            </a:r>
            <a:r>
              <a:rPr lang="en-ZA" b="1" dirty="0">
                <a:latin typeface="+mj-lt"/>
              </a:rPr>
              <a:t>of staff of Vocational Training </a:t>
            </a:r>
            <a:r>
              <a:rPr lang="en-ZA" b="1" dirty="0" smtClean="0">
                <a:latin typeface="+mj-lt"/>
              </a:rPr>
              <a:t>Centres. </a:t>
            </a:r>
            <a:endParaRPr lang="en-GB" b="1" dirty="0">
              <a:latin typeface="+mj-lt"/>
            </a:endParaRPr>
          </a:p>
        </p:txBody>
      </p:sp>
      <p:pic>
        <p:nvPicPr>
          <p:cNvPr id="4" name="Picture 2" descr="C:\Users\hileka\AppData\Local\Microsoft\Windows\Temporary Internet Files\Content.Outlook\GVO74JTS\Soltrain Logo - revis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6469"/>
            <a:ext cx="1224136" cy="173155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883209" y="2835882"/>
            <a:ext cx="2153287" cy="761365"/>
            <a:chOff x="6338" y="6357"/>
            <a:chExt cx="1619411" cy="552435"/>
          </a:xfrm>
        </p:grpSpPr>
        <p:grpSp>
          <p:nvGrpSpPr>
            <p:cNvPr id="8" name="Group 7"/>
            <p:cNvGrpSpPr>
              <a:grpSpLocks/>
            </p:cNvGrpSpPr>
            <p:nvPr/>
          </p:nvGrpSpPr>
          <p:grpSpPr bwMode="auto">
            <a:xfrm>
              <a:off x="6338" y="6357"/>
              <a:ext cx="496911" cy="552435"/>
              <a:chOff x="10" y="10"/>
              <a:chExt cx="784" cy="869"/>
            </a:xfrm>
          </p:grpSpPr>
          <p:grpSp>
            <p:nvGrpSpPr>
              <p:cNvPr id="10" name="Group 9"/>
              <p:cNvGrpSpPr>
                <a:grpSpLocks/>
              </p:cNvGrpSpPr>
              <p:nvPr/>
            </p:nvGrpSpPr>
            <p:grpSpPr bwMode="auto">
              <a:xfrm>
                <a:off x="167" y="164"/>
                <a:ext cx="335" cy="427"/>
                <a:chOff x="167" y="164"/>
                <a:chExt cx="335" cy="427"/>
              </a:xfrm>
            </p:grpSpPr>
            <p:sp>
              <p:nvSpPr>
                <p:cNvPr id="17" name="Freeform 16"/>
                <p:cNvSpPr>
                  <a:spLocks/>
                </p:cNvSpPr>
                <p:nvPr/>
              </p:nvSpPr>
              <p:spPr bwMode="auto">
                <a:xfrm>
                  <a:off x="167" y="164"/>
                  <a:ext cx="335" cy="427"/>
                </a:xfrm>
                <a:custGeom>
                  <a:avLst/>
                  <a:gdLst>
                    <a:gd name="T0" fmla="+- 0 1279 951"/>
                    <a:gd name="T1" fmla="*/ T0 w 335"/>
                    <a:gd name="T2" fmla="+- 0 892 892"/>
                    <a:gd name="T3" fmla="*/ 892 h 427"/>
                    <a:gd name="T4" fmla="+- 0 1268 951"/>
                    <a:gd name="T5" fmla="*/ T4 w 335"/>
                    <a:gd name="T6" fmla="+- 0 894 892"/>
                    <a:gd name="T7" fmla="*/ 894 h 427"/>
                    <a:gd name="T8" fmla="+- 0 1249 951"/>
                    <a:gd name="T9" fmla="*/ T8 w 335"/>
                    <a:gd name="T10" fmla="+- 0 904 892"/>
                    <a:gd name="T11" fmla="*/ 904 h 427"/>
                    <a:gd name="T12" fmla="+- 0 951 951"/>
                    <a:gd name="T13" fmla="*/ T12 w 335"/>
                    <a:gd name="T14" fmla="+- 0 1105 892"/>
                    <a:gd name="T15" fmla="*/ 1105 h 427"/>
                    <a:gd name="T16" fmla="+- 0 951 951"/>
                    <a:gd name="T17" fmla="*/ T16 w 335"/>
                    <a:gd name="T18" fmla="+- 0 1315 892"/>
                    <a:gd name="T19" fmla="*/ 1315 h 427"/>
                    <a:gd name="T20" fmla="+- 0 959 951"/>
                    <a:gd name="T21" fmla="*/ T20 w 335"/>
                    <a:gd name="T22" fmla="+- 0 1320 892"/>
                    <a:gd name="T23" fmla="*/ 1320 h 427"/>
                    <a:gd name="T24" fmla="+- 0 968 951"/>
                    <a:gd name="T25" fmla="*/ T24 w 335"/>
                    <a:gd name="T26" fmla="+- 0 1316 892"/>
                    <a:gd name="T27" fmla="*/ 1316 h 427"/>
                    <a:gd name="T28" fmla="+- 0 1286 951"/>
                    <a:gd name="T29" fmla="*/ T28 w 335"/>
                    <a:gd name="T30" fmla="+- 0 1104 892"/>
                    <a:gd name="T31" fmla="*/ 1104 h 427"/>
                    <a:gd name="T32" fmla="+- 0 1286 951"/>
                    <a:gd name="T33" fmla="*/ T32 w 335"/>
                    <a:gd name="T34" fmla="+- 0 925 892"/>
                    <a:gd name="T35" fmla="*/ 925 h 427"/>
                    <a:gd name="T36" fmla="+- 0 1284 951"/>
                    <a:gd name="T37" fmla="*/ T36 w 335"/>
                    <a:gd name="T38" fmla="+- 0 902 892"/>
                    <a:gd name="T39" fmla="*/ 902 h 427"/>
                    <a:gd name="T40" fmla="+- 0 1279 951"/>
                    <a:gd name="T41" fmla="*/ T40 w 335"/>
                    <a:gd name="T42" fmla="+- 0 892 892"/>
                    <a:gd name="T43" fmla="*/ 892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35" h="427">
                      <a:moveTo>
                        <a:pt x="328" y="0"/>
                      </a:moveTo>
                      <a:lnTo>
                        <a:pt x="317" y="2"/>
                      </a:lnTo>
                      <a:lnTo>
                        <a:pt x="298" y="12"/>
                      </a:lnTo>
                      <a:lnTo>
                        <a:pt x="0" y="213"/>
                      </a:lnTo>
                      <a:lnTo>
                        <a:pt x="0" y="423"/>
                      </a:lnTo>
                      <a:lnTo>
                        <a:pt x="8" y="428"/>
                      </a:lnTo>
                      <a:lnTo>
                        <a:pt x="17" y="424"/>
                      </a:lnTo>
                      <a:lnTo>
                        <a:pt x="335" y="212"/>
                      </a:lnTo>
                      <a:lnTo>
                        <a:pt x="335" y="33"/>
                      </a:lnTo>
                      <a:lnTo>
                        <a:pt x="333" y="10"/>
                      </a:lnTo>
                      <a:lnTo>
                        <a:pt x="328" y="0"/>
                      </a:lnTo>
                    </a:path>
                  </a:pathLst>
                </a:custGeom>
                <a:solidFill>
                  <a:srgbClr val="B8202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ZA" sz="1100">
                      <a:effectLst/>
                      <a:latin typeface="Calibri"/>
                      <a:ea typeface="Times New Roman"/>
                      <a:cs typeface="Times New Roman"/>
                    </a:rPr>
                    <a:t> </a:t>
                  </a:r>
                  <a:endParaRPr lang="en-ZA" sz="1100">
                    <a:effectLst/>
                    <a:latin typeface="Calibri"/>
                    <a:ea typeface="Calibri"/>
                    <a:cs typeface="Times New Roman"/>
                  </a:endParaRPr>
                </a:p>
              </p:txBody>
            </p:sp>
          </p:grpSp>
          <p:grpSp>
            <p:nvGrpSpPr>
              <p:cNvPr id="11" name="Group 10"/>
              <p:cNvGrpSpPr>
                <a:grpSpLocks/>
              </p:cNvGrpSpPr>
              <p:nvPr/>
            </p:nvGrpSpPr>
            <p:grpSpPr bwMode="auto">
              <a:xfrm>
                <a:off x="168" y="10"/>
                <a:ext cx="468" cy="583"/>
                <a:chOff x="168" y="10"/>
                <a:chExt cx="468" cy="583"/>
              </a:xfrm>
            </p:grpSpPr>
            <p:sp>
              <p:nvSpPr>
                <p:cNvPr id="15" name="Freeform 14"/>
                <p:cNvSpPr>
                  <a:spLocks/>
                </p:cNvSpPr>
                <p:nvPr/>
              </p:nvSpPr>
              <p:spPr bwMode="auto">
                <a:xfrm>
                  <a:off x="168" y="10"/>
                  <a:ext cx="468" cy="583"/>
                </a:xfrm>
                <a:custGeom>
                  <a:avLst/>
                  <a:gdLst>
                    <a:gd name="T0" fmla="+- 0 1420 952"/>
                    <a:gd name="T1" fmla="*/ T0 w 468"/>
                    <a:gd name="T2" fmla="+- 0 835 738"/>
                    <a:gd name="T3" fmla="*/ 835 h 583"/>
                    <a:gd name="T4" fmla="+- 0 1186 952"/>
                    <a:gd name="T5" fmla="*/ T4 w 468"/>
                    <a:gd name="T6" fmla="+- 0 835 738"/>
                    <a:gd name="T7" fmla="*/ 835 h 583"/>
                    <a:gd name="T8" fmla="+- 0 1206 952"/>
                    <a:gd name="T9" fmla="*/ T8 w 468"/>
                    <a:gd name="T10" fmla="+- 0 835 738"/>
                    <a:gd name="T11" fmla="*/ 835 h 583"/>
                    <a:gd name="T12" fmla="+- 0 1227 952"/>
                    <a:gd name="T13" fmla="*/ T12 w 468"/>
                    <a:gd name="T14" fmla="+- 0 836 738"/>
                    <a:gd name="T15" fmla="*/ 836 h 583"/>
                    <a:gd name="T16" fmla="+- 0 1302 952"/>
                    <a:gd name="T17" fmla="*/ T16 w 468"/>
                    <a:gd name="T18" fmla="+- 0 846 738"/>
                    <a:gd name="T19" fmla="*/ 846 h 583"/>
                    <a:gd name="T20" fmla="+- 0 1323 952"/>
                    <a:gd name="T21" fmla="*/ T20 w 468"/>
                    <a:gd name="T22" fmla="+- 0 851 738"/>
                    <a:gd name="T23" fmla="*/ 851 h 583"/>
                    <a:gd name="T24" fmla="+- 0 1323 952"/>
                    <a:gd name="T25" fmla="*/ T24 w 468"/>
                    <a:gd name="T26" fmla="+- 0 1261 738"/>
                    <a:gd name="T27" fmla="*/ 1261 h 583"/>
                    <a:gd name="T28" fmla="+- 0 1399 952"/>
                    <a:gd name="T29" fmla="*/ T28 w 468"/>
                    <a:gd name="T30" fmla="+- 0 1312 738"/>
                    <a:gd name="T31" fmla="*/ 1312 h 583"/>
                    <a:gd name="T32" fmla="+- 0 1408 952"/>
                    <a:gd name="T33" fmla="*/ T32 w 468"/>
                    <a:gd name="T34" fmla="+- 0 1321 738"/>
                    <a:gd name="T35" fmla="*/ 1321 h 583"/>
                    <a:gd name="T36" fmla="+- 0 1420 952"/>
                    <a:gd name="T37" fmla="*/ T36 w 468"/>
                    <a:gd name="T38" fmla="+- 0 1316 738"/>
                    <a:gd name="T39" fmla="*/ 1316 h 583"/>
                    <a:gd name="T40" fmla="+- 0 1420 952"/>
                    <a:gd name="T41" fmla="*/ T40 w 468"/>
                    <a:gd name="T42" fmla="+- 0 835 738"/>
                    <a:gd name="T43" fmla="*/ 835 h 5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68" h="583">
                      <a:moveTo>
                        <a:pt x="468" y="97"/>
                      </a:moveTo>
                      <a:lnTo>
                        <a:pt x="234" y="97"/>
                      </a:lnTo>
                      <a:lnTo>
                        <a:pt x="254" y="97"/>
                      </a:lnTo>
                      <a:lnTo>
                        <a:pt x="275" y="98"/>
                      </a:lnTo>
                      <a:lnTo>
                        <a:pt x="350" y="108"/>
                      </a:lnTo>
                      <a:lnTo>
                        <a:pt x="371" y="113"/>
                      </a:lnTo>
                      <a:lnTo>
                        <a:pt x="371" y="523"/>
                      </a:lnTo>
                      <a:lnTo>
                        <a:pt x="447" y="574"/>
                      </a:lnTo>
                      <a:lnTo>
                        <a:pt x="456" y="583"/>
                      </a:lnTo>
                      <a:lnTo>
                        <a:pt x="468" y="578"/>
                      </a:lnTo>
                      <a:lnTo>
                        <a:pt x="468" y="97"/>
                      </a:lnTo>
                    </a:path>
                  </a:pathLst>
                </a:custGeom>
                <a:solidFill>
                  <a:srgbClr val="FCAF1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ZA" sz="1100">
                      <a:effectLst/>
                      <a:latin typeface="Calibri"/>
                      <a:ea typeface="Times New Roman"/>
                      <a:cs typeface="Times New Roman"/>
                    </a:rPr>
                    <a:t> </a:t>
                  </a:r>
                  <a:endParaRPr lang="en-ZA" sz="1100">
                    <a:effectLst/>
                    <a:latin typeface="Calibri"/>
                    <a:ea typeface="Calibri"/>
                    <a:cs typeface="Times New Roman"/>
                  </a:endParaRPr>
                </a:p>
              </p:txBody>
            </p:sp>
            <p:sp>
              <p:nvSpPr>
                <p:cNvPr id="16" name="Freeform 15"/>
                <p:cNvSpPr>
                  <a:spLocks/>
                </p:cNvSpPr>
                <p:nvPr/>
              </p:nvSpPr>
              <p:spPr bwMode="auto">
                <a:xfrm>
                  <a:off x="168" y="10"/>
                  <a:ext cx="468" cy="583"/>
                </a:xfrm>
                <a:custGeom>
                  <a:avLst/>
                  <a:gdLst>
                    <a:gd name="T0" fmla="+- 0 1167 952"/>
                    <a:gd name="T1" fmla="*/ T0 w 468"/>
                    <a:gd name="T2" fmla="+- 0 738 738"/>
                    <a:gd name="T3" fmla="*/ 738 h 583"/>
                    <a:gd name="T4" fmla="+- 0 1097 952"/>
                    <a:gd name="T5" fmla="*/ T4 w 468"/>
                    <a:gd name="T6" fmla="+- 0 744 738"/>
                    <a:gd name="T7" fmla="*/ 744 h 583"/>
                    <a:gd name="T8" fmla="+- 0 1034 952"/>
                    <a:gd name="T9" fmla="*/ T8 w 468"/>
                    <a:gd name="T10" fmla="+- 0 754 738"/>
                    <a:gd name="T11" fmla="*/ 754 h 583"/>
                    <a:gd name="T12" fmla="+- 0 961 952"/>
                    <a:gd name="T13" fmla="*/ T12 w 468"/>
                    <a:gd name="T14" fmla="+- 0 772 738"/>
                    <a:gd name="T15" fmla="*/ 772 h 583"/>
                    <a:gd name="T16" fmla="+- 0 952 952"/>
                    <a:gd name="T17" fmla="*/ T16 w 468"/>
                    <a:gd name="T18" fmla="+- 0 781 738"/>
                    <a:gd name="T19" fmla="*/ 781 h 583"/>
                    <a:gd name="T20" fmla="+- 0 952 952"/>
                    <a:gd name="T21" fmla="*/ T20 w 468"/>
                    <a:gd name="T22" fmla="+- 0 1104 738"/>
                    <a:gd name="T23" fmla="*/ 1104 h 583"/>
                    <a:gd name="T24" fmla="+- 0 1049 952"/>
                    <a:gd name="T25" fmla="*/ T24 w 468"/>
                    <a:gd name="T26" fmla="+- 0 1039 738"/>
                    <a:gd name="T27" fmla="*/ 1039 h 583"/>
                    <a:gd name="T28" fmla="+- 0 1067 952"/>
                    <a:gd name="T29" fmla="*/ T28 w 468"/>
                    <a:gd name="T30" fmla="+- 0 847 738"/>
                    <a:gd name="T31" fmla="*/ 847 h 583"/>
                    <a:gd name="T32" fmla="+- 0 1086 952"/>
                    <a:gd name="T33" fmla="*/ T32 w 468"/>
                    <a:gd name="T34" fmla="+- 0 843 738"/>
                    <a:gd name="T35" fmla="*/ 843 h 583"/>
                    <a:gd name="T36" fmla="+- 0 1163 952"/>
                    <a:gd name="T37" fmla="*/ T36 w 468"/>
                    <a:gd name="T38" fmla="+- 0 835 738"/>
                    <a:gd name="T39" fmla="*/ 835 h 583"/>
                    <a:gd name="T40" fmla="+- 0 1186 952"/>
                    <a:gd name="T41" fmla="*/ T40 w 468"/>
                    <a:gd name="T42" fmla="+- 0 835 738"/>
                    <a:gd name="T43" fmla="*/ 835 h 583"/>
                    <a:gd name="T44" fmla="+- 0 1420 952"/>
                    <a:gd name="T45" fmla="*/ T44 w 468"/>
                    <a:gd name="T46" fmla="+- 0 835 738"/>
                    <a:gd name="T47" fmla="*/ 835 h 583"/>
                    <a:gd name="T48" fmla="+- 0 1420 952"/>
                    <a:gd name="T49" fmla="*/ T48 w 468"/>
                    <a:gd name="T50" fmla="+- 0 795 738"/>
                    <a:gd name="T51" fmla="*/ 795 h 583"/>
                    <a:gd name="T52" fmla="+- 0 1364 952"/>
                    <a:gd name="T53" fmla="*/ T52 w 468"/>
                    <a:gd name="T54" fmla="+- 0 760 738"/>
                    <a:gd name="T55" fmla="*/ 760 h 583"/>
                    <a:gd name="T56" fmla="+- 0 1289 952"/>
                    <a:gd name="T57" fmla="*/ T56 w 468"/>
                    <a:gd name="T58" fmla="+- 0 746 738"/>
                    <a:gd name="T59" fmla="*/ 746 h 583"/>
                    <a:gd name="T60" fmla="+- 0 1219 952"/>
                    <a:gd name="T61" fmla="*/ T60 w 468"/>
                    <a:gd name="T62" fmla="+- 0 739 738"/>
                    <a:gd name="T63" fmla="*/ 739 h 583"/>
                    <a:gd name="T64" fmla="+- 0 1193 952"/>
                    <a:gd name="T65" fmla="*/ T64 w 468"/>
                    <a:gd name="T66" fmla="+- 0 738 738"/>
                    <a:gd name="T67" fmla="*/ 738 h 583"/>
                    <a:gd name="T68" fmla="+- 0 1167 952"/>
                    <a:gd name="T69" fmla="*/ T68 w 468"/>
                    <a:gd name="T70" fmla="+- 0 738 738"/>
                    <a:gd name="T71" fmla="*/ 738 h 5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68" h="583">
                      <a:moveTo>
                        <a:pt x="215" y="0"/>
                      </a:moveTo>
                      <a:lnTo>
                        <a:pt x="145" y="6"/>
                      </a:lnTo>
                      <a:lnTo>
                        <a:pt x="82" y="16"/>
                      </a:lnTo>
                      <a:lnTo>
                        <a:pt x="9" y="34"/>
                      </a:lnTo>
                      <a:lnTo>
                        <a:pt x="0" y="43"/>
                      </a:lnTo>
                      <a:lnTo>
                        <a:pt x="0" y="366"/>
                      </a:lnTo>
                      <a:lnTo>
                        <a:pt x="97" y="301"/>
                      </a:lnTo>
                      <a:lnTo>
                        <a:pt x="115" y="109"/>
                      </a:lnTo>
                      <a:lnTo>
                        <a:pt x="134" y="105"/>
                      </a:lnTo>
                      <a:lnTo>
                        <a:pt x="211" y="97"/>
                      </a:lnTo>
                      <a:lnTo>
                        <a:pt x="234" y="97"/>
                      </a:lnTo>
                      <a:lnTo>
                        <a:pt x="468" y="97"/>
                      </a:lnTo>
                      <a:lnTo>
                        <a:pt x="468" y="57"/>
                      </a:lnTo>
                      <a:lnTo>
                        <a:pt x="412" y="22"/>
                      </a:lnTo>
                      <a:lnTo>
                        <a:pt x="337" y="8"/>
                      </a:lnTo>
                      <a:lnTo>
                        <a:pt x="267" y="1"/>
                      </a:lnTo>
                      <a:lnTo>
                        <a:pt x="241" y="0"/>
                      </a:lnTo>
                      <a:lnTo>
                        <a:pt x="215" y="0"/>
                      </a:lnTo>
                    </a:path>
                  </a:pathLst>
                </a:custGeom>
                <a:solidFill>
                  <a:srgbClr val="FCAF1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ZA" sz="1100">
                      <a:effectLst/>
                      <a:latin typeface="Calibri"/>
                      <a:ea typeface="Times New Roman"/>
                      <a:cs typeface="Times New Roman"/>
                    </a:rPr>
                    <a:t> </a:t>
                  </a:r>
                  <a:endParaRPr lang="en-ZA" sz="1100">
                    <a:effectLst/>
                    <a:latin typeface="Calibri"/>
                    <a:ea typeface="Calibri"/>
                    <a:cs typeface="Times New Roman"/>
                  </a:endParaRPr>
                </a:p>
              </p:txBody>
            </p:sp>
          </p:grpSp>
          <p:grpSp>
            <p:nvGrpSpPr>
              <p:cNvPr id="12" name="Group 11"/>
              <p:cNvGrpSpPr>
                <a:grpSpLocks/>
              </p:cNvGrpSpPr>
              <p:nvPr/>
            </p:nvGrpSpPr>
            <p:grpSpPr bwMode="auto">
              <a:xfrm>
                <a:off x="10" y="116"/>
                <a:ext cx="784" cy="763"/>
                <a:chOff x="10" y="116"/>
                <a:chExt cx="784" cy="763"/>
              </a:xfrm>
            </p:grpSpPr>
            <p:sp>
              <p:nvSpPr>
                <p:cNvPr id="13" name="Freeform 12"/>
                <p:cNvSpPr>
                  <a:spLocks/>
                </p:cNvSpPr>
                <p:nvPr/>
              </p:nvSpPr>
              <p:spPr bwMode="auto">
                <a:xfrm>
                  <a:off x="10" y="116"/>
                  <a:ext cx="784" cy="763"/>
                </a:xfrm>
                <a:custGeom>
                  <a:avLst/>
                  <a:gdLst>
                    <a:gd name="T0" fmla="+- 0 887 794"/>
                    <a:gd name="T1" fmla="*/ T0 w 784"/>
                    <a:gd name="T2" fmla="+- 0 846 844"/>
                    <a:gd name="T3" fmla="*/ 846 h 763"/>
                    <a:gd name="T4" fmla="+- 0 825 794"/>
                    <a:gd name="T5" fmla="*/ T4 w 784"/>
                    <a:gd name="T6" fmla="+- 0 871 844"/>
                    <a:gd name="T7" fmla="*/ 871 h 763"/>
                    <a:gd name="T8" fmla="+- 0 794 794"/>
                    <a:gd name="T9" fmla="*/ T8 w 784"/>
                    <a:gd name="T10" fmla="+- 0 892 844"/>
                    <a:gd name="T11" fmla="*/ 892 h 763"/>
                    <a:gd name="T12" fmla="+- 0 794 794"/>
                    <a:gd name="T13" fmla="*/ T12 w 784"/>
                    <a:gd name="T14" fmla="+- 0 1259 844"/>
                    <a:gd name="T15" fmla="*/ 1259 h 763"/>
                    <a:gd name="T16" fmla="+- 0 801 794"/>
                    <a:gd name="T17" fmla="*/ T16 w 784"/>
                    <a:gd name="T18" fmla="+- 0 1322 844"/>
                    <a:gd name="T19" fmla="*/ 1322 h 763"/>
                    <a:gd name="T20" fmla="+- 0 834 794"/>
                    <a:gd name="T21" fmla="*/ T20 w 784"/>
                    <a:gd name="T22" fmla="+- 0 1404 844"/>
                    <a:gd name="T23" fmla="*/ 1404 h 763"/>
                    <a:gd name="T24" fmla="+- 0 889 794"/>
                    <a:gd name="T25" fmla="*/ T24 w 784"/>
                    <a:gd name="T26" fmla="+- 0 1470 844"/>
                    <a:gd name="T27" fmla="*/ 1470 h 763"/>
                    <a:gd name="T28" fmla="+- 0 958 794"/>
                    <a:gd name="T29" fmla="*/ T28 w 784"/>
                    <a:gd name="T30" fmla="+- 0 1523 844"/>
                    <a:gd name="T31" fmla="*/ 1523 h 763"/>
                    <a:gd name="T32" fmla="+- 0 1036 794"/>
                    <a:gd name="T33" fmla="*/ T32 w 784"/>
                    <a:gd name="T34" fmla="+- 0 1562 844"/>
                    <a:gd name="T35" fmla="*/ 1562 h 763"/>
                    <a:gd name="T36" fmla="+- 0 1114 794"/>
                    <a:gd name="T37" fmla="*/ T36 w 784"/>
                    <a:gd name="T38" fmla="+- 0 1590 844"/>
                    <a:gd name="T39" fmla="*/ 1590 h 763"/>
                    <a:gd name="T40" fmla="+- 0 1186 794"/>
                    <a:gd name="T41" fmla="*/ T40 w 784"/>
                    <a:gd name="T42" fmla="+- 0 1607 844"/>
                    <a:gd name="T43" fmla="*/ 1607 h 763"/>
                    <a:gd name="T44" fmla="+- 0 1209 794"/>
                    <a:gd name="T45" fmla="*/ T44 w 784"/>
                    <a:gd name="T46" fmla="+- 0 1602 844"/>
                    <a:gd name="T47" fmla="*/ 1602 h 763"/>
                    <a:gd name="T48" fmla="+- 0 1284 794"/>
                    <a:gd name="T49" fmla="*/ T48 w 784"/>
                    <a:gd name="T50" fmla="+- 0 1582 844"/>
                    <a:gd name="T51" fmla="*/ 1582 h 763"/>
                    <a:gd name="T52" fmla="+- 0 1362 794"/>
                    <a:gd name="T53" fmla="*/ T52 w 784"/>
                    <a:gd name="T54" fmla="+- 0 1551 844"/>
                    <a:gd name="T55" fmla="*/ 1551 h 763"/>
                    <a:gd name="T56" fmla="+- 0 1438 794"/>
                    <a:gd name="T57" fmla="*/ T56 w 784"/>
                    <a:gd name="T58" fmla="+- 0 1507 844"/>
                    <a:gd name="T59" fmla="*/ 1507 h 763"/>
                    <a:gd name="T60" fmla="+- 0 1445 794"/>
                    <a:gd name="T61" fmla="*/ T60 w 784"/>
                    <a:gd name="T62" fmla="+- 0 1501 844"/>
                    <a:gd name="T63" fmla="*/ 1501 h 763"/>
                    <a:gd name="T64" fmla="+- 0 1181 794"/>
                    <a:gd name="T65" fmla="*/ T64 w 784"/>
                    <a:gd name="T66" fmla="+- 0 1501 844"/>
                    <a:gd name="T67" fmla="*/ 1501 h 763"/>
                    <a:gd name="T68" fmla="+- 0 1148 794"/>
                    <a:gd name="T69" fmla="*/ T68 w 784"/>
                    <a:gd name="T70" fmla="+- 0 1494 844"/>
                    <a:gd name="T71" fmla="*/ 1494 h 763"/>
                    <a:gd name="T72" fmla="+- 0 1089 794"/>
                    <a:gd name="T73" fmla="*/ T72 w 784"/>
                    <a:gd name="T74" fmla="+- 0 1477 844"/>
                    <a:gd name="T75" fmla="*/ 1477 h 763"/>
                    <a:gd name="T76" fmla="+- 0 1016 794"/>
                    <a:gd name="T77" fmla="*/ T76 w 784"/>
                    <a:gd name="T78" fmla="+- 0 1446 844"/>
                    <a:gd name="T79" fmla="*/ 1446 h 763"/>
                    <a:gd name="T80" fmla="+- 0 962 794"/>
                    <a:gd name="T81" fmla="*/ T80 w 784"/>
                    <a:gd name="T82" fmla="+- 0 1408 844"/>
                    <a:gd name="T83" fmla="*/ 1408 h 763"/>
                    <a:gd name="T84" fmla="+- 0 915 794"/>
                    <a:gd name="T85" fmla="*/ T84 w 784"/>
                    <a:gd name="T86" fmla="+- 0 1351 844"/>
                    <a:gd name="T87" fmla="*/ 1351 h 763"/>
                    <a:gd name="T88" fmla="+- 0 893 794"/>
                    <a:gd name="T89" fmla="*/ T88 w 784"/>
                    <a:gd name="T90" fmla="+- 0 1289 844"/>
                    <a:gd name="T91" fmla="*/ 1289 h 763"/>
                    <a:gd name="T92" fmla="+- 0 891 794"/>
                    <a:gd name="T93" fmla="*/ T92 w 784"/>
                    <a:gd name="T94" fmla="+- 0 1259 844"/>
                    <a:gd name="T95" fmla="*/ 1259 h 763"/>
                    <a:gd name="T96" fmla="+- 0 887 794"/>
                    <a:gd name="T97" fmla="*/ T96 w 784"/>
                    <a:gd name="T98" fmla="+- 0 846 844"/>
                    <a:gd name="T99" fmla="*/ 846 h 7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784" h="763">
                      <a:moveTo>
                        <a:pt x="93" y="2"/>
                      </a:moveTo>
                      <a:lnTo>
                        <a:pt x="31" y="27"/>
                      </a:lnTo>
                      <a:lnTo>
                        <a:pt x="0" y="48"/>
                      </a:lnTo>
                      <a:lnTo>
                        <a:pt x="0" y="415"/>
                      </a:lnTo>
                      <a:lnTo>
                        <a:pt x="7" y="478"/>
                      </a:lnTo>
                      <a:lnTo>
                        <a:pt x="40" y="560"/>
                      </a:lnTo>
                      <a:lnTo>
                        <a:pt x="95" y="626"/>
                      </a:lnTo>
                      <a:lnTo>
                        <a:pt x="164" y="679"/>
                      </a:lnTo>
                      <a:lnTo>
                        <a:pt x="242" y="718"/>
                      </a:lnTo>
                      <a:lnTo>
                        <a:pt x="320" y="746"/>
                      </a:lnTo>
                      <a:lnTo>
                        <a:pt x="392" y="763"/>
                      </a:lnTo>
                      <a:lnTo>
                        <a:pt x="415" y="758"/>
                      </a:lnTo>
                      <a:lnTo>
                        <a:pt x="490" y="738"/>
                      </a:lnTo>
                      <a:lnTo>
                        <a:pt x="568" y="707"/>
                      </a:lnTo>
                      <a:lnTo>
                        <a:pt x="644" y="663"/>
                      </a:lnTo>
                      <a:lnTo>
                        <a:pt x="651" y="657"/>
                      </a:lnTo>
                      <a:lnTo>
                        <a:pt x="387" y="657"/>
                      </a:lnTo>
                      <a:lnTo>
                        <a:pt x="354" y="650"/>
                      </a:lnTo>
                      <a:lnTo>
                        <a:pt x="295" y="633"/>
                      </a:lnTo>
                      <a:lnTo>
                        <a:pt x="222" y="602"/>
                      </a:lnTo>
                      <a:lnTo>
                        <a:pt x="168" y="564"/>
                      </a:lnTo>
                      <a:lnTo>
                        <a:pt x="121" y="507"/>
                      </a:lnTo>
                      <a:lnTo>
                        <a:pt x="99" y="445"/>
                      </a:lnTo>
                      <a:lnTo>
                        <a:pt x="97" y="415"/>
                      </a:lnTo>
                      <a:lnTo>
                        <a:pt x="93" y="2"/>
                      </a:lnTo>
                    </a:path>
                  </a:pathLst>
                </a:custGeom>
                <a:solidFill>
                  <a:srgbClr val="FCAF1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ZA" sz="1100">
                      <a:effectLst/>
                      <a:latin typeface="Calibri"/>
                      <a:ea typeface="Times New Roman"/>
                      <a:cs typeface="Times New Roman"/>
                    </a:rPr>
                    <a:t> </a:t>
                  </a:r>
                  <a:endParaRPr lang="en-ZA" sz="1100">
                    <a:effectLst/>
                    <a:latin typeface="Calibri"/>
                    <a:ea typeface="Calibri"/>
                    <a:cs typeface="Times New Roman"/>
                  </a:endParaRPr>
                </a:p>
              </p:txBody>
            </p:sp>
            <p:sp>
              <p:nvSpPr>
                <p:cNvPr id="14" name="Freeform 13"/>
                <p:cNvSpPr>
                  <a:spLocks/>
                </p:cNvSpPr>
                <p:nvPr/>
              </p:nvSpPr>
              <p:spPr bwMode="auto">
                <a:xfrm>
                  <a:off x="10" y="116"/>
                  <a:ext cx="784" cy="763"/>
                </a:xfrm>
                <a:custGeom>
                  <a:avLst/>
                  <a:gdLst>
                    <a:gd name="T0" fmla="+- 0 1481 794"/>
                    <a:gd name="T1" fmla="*/ T0 w 784"/>
                    <a:gd name="T2" fmla="+- 0 844 844"/>
                    <a:gd name="T3" fmla="*/ 844 h 763"/>
                    <a:gd name="T4" fmla="+- 0 1481 794"/>
                    <a:gd name="T5" fmla="*/ T4 w 784"/>
                    <a:gd name="T6" fmla="+- 0 1263 844"/>
                    <a:gd name="T7" fmla="*/ 1263 h 763"/>
                    <a:gd name="T8" fmla="+- 0 1469 794"/>
                    <a:gd name="T9" fmla="*/ T8 w 784"/>
                    <a:gd name="T10" fmla="+- 0 1324 844"/>
                    <a:gd name="T11" fmla="*/ 1324 h 763"/>
                    <a:gd name="T12" fmla="+- 0 1434 794"/>
                    <a:gd name="T13" fmla="*/ T12 w 784"/>
                    <a:gd name="T14" fmla="+- 0 1383 844"/>
                    <a:gd name="T15" fmla="*/ 1383 h 763"/>
                    <a:gd name="T16" fmla="+- 0 1389 794"/>
                    <a:gd name="T17" fmla="*/ T16 w 784"/>
                    <a:gd name="T18" fmla="+- 0 1423 844"/>
                    <a:gd name="T19" fmla="*/ 1423 h 763"/>
                    <a:gd name="T20" fmla="+- 0 1327 794"/>
                    <a:gd name="T21" fmla="*/ T20 w 784"/>
                    <a:gd name="T22" fmla="+- 0 1459 844"/>
                    <a:gd name="T23" fmla="*/ 1459 h 763"/>
                    <a:gd name="T24" fmla="+- 0 1247 794"/>
                    <a:gd name="T25" fmla="*/ T24 w 784"/>
                    <a:gd name="T26" fmla="+- 0 1487 844"/>
                    <a:gd name="T27" fmla="*/ 1487 h 763"/>
                    <a:gd name="T28" fmla="+- 0 1181 794"/>
                    <a:gd name="T29" fmla="*/ T28 w 784"/>
                    <a:gd name="T30" fmla="+- 0 1501 844"/>
                    <a:gd name="T31" fmla="*/ 1501 h 763"/>
                    <a:gd name="T32" fmla="+- 0 1445 794"/>
                    <a:gd name="T33" fmla="*/ T32 w 784"/>
                    <a:gd name="T34" fmla="+- 0 1501 844"/>
                    <a:gd name="T35" fmla="*/ 1501 h 763"/>
                    <a:gd name="T36" fmla="+- 0 1503 794"/>
                    <a:gd name="T37" fmla="*/ T36 w 784"/>
                    <a:gd name="T38" fmla="+- 0 1450 844"/>
                    <a:gd name="T39" fmla="*/ 1450 h 763"/>
                    <a:gd name="T40" fmla="+- 0 1551 794"/>
                    <a:gd name="T41" fmla="*/ T40 w 784"/>
                    <a:gd name="T42" fmla="+- 0 1378 844"/>
                    <a:gd name="T43" fmla="*/ 1378 h 763"/>
                    <a:gd name="T44" fmla="+- 0 1576 794"/>
                    <a:gd name="T45" fmla="*/ T44 w 784"/>
                    <a:gd name="T46" fmla="+- 0 1291 844"/>
                    <a:gd name="T47" fmla="*/ 1291 h 763"/>
                    <a:gd name="T48" fmla="+- 0 1578 794"/>
                    <a:gd name="T49" fmla="*/ T48 w 784"/>
                    <a:gd name="T50" fmla="+- 0 892 844"/>
                    <a:gd name="T51" fmla="*/ 892 h 763"/>
                    <a:gd name="T52" fmla="+- 0 1573 794"/>
                    <a:gd name="T53" fmla="*/ T52 w 784"/>
                    <a:gd name="T54" fmla="+- 0 884 844"/>
                    <a:gd name="T55" fmla="*/ 884 h 763"/>
                    <a:gd name="T56" fmla="+- 0 1557 794"/>
                    <a:gd name="T57" fmla="*/ T56 w 784"/>
                    <a:gd name="T58" fmla="+- 0 876 844"/>
                    <a:gd name="T59" fmla="*/ 876 h 763"/>
                    <a:gd name="T60" fmla="+- 0 1545 794"/>
                    <a:gd name="T61" fmla="*/ T60 w 784"/>
                    <a:gd name="T62" fmla="+- 0 870 844"/>
                    <a:gd name="T63" fmla="*/ 870 h 763"/>
                    <a:gd name="T64" fmla="+- 0 1532 794"/>
                    <a:gd name="T65" fmla="*/ T64 w 784"/>
                    <a:gd name="T66" fmla="+- 0 864 844"/>
                    <a:gd name="T67" fmla="*/ 864 h 763"/>
                    <a:gd name="T68" fmla="+- 0 1512 794"/>
                    <a:gd name="T69" fmla="*/ T68 w 784"/>
                    <a:gd name="T70" fmla="+- 0 856 844"/>
                    <a:gd name="T71" fmla="*/ 856 h 763"/>
                    <a:gd name="T72" fmla="+- 0 1481 794"/>
                    <a:gd name="T73" fmla="*/ T72 w 784"/>
                    <a:gd name="T74" fmla="+- 0 844 844"/>
                    <a:gd name="T75" fmla="*/ 844 h 7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784" h="763">
                      <a:moveTo>
                        <a:pt x="687" y="0"/>
                      </a:moveTo>
                      <a:lnTo>
                        <a:pt x="687" y="419"/>
                      </a:lnTo>
                      <a:lnTo>
                        <a:pt x="675" y="480"/>
                      </a:lnTo>
                      <a:lnTo>
                        <a:pt x="640" y="539"/>
                      </a:lnTo>
                      <a:lnTo>
                        <a:pt x="595" y="579"/>
                      </a:lnTo>
                      <a:lnTo>
                        <a:pt x="533" y="615"/>
                      </a:lnTo>
                      <a:lnTo>
                        <a:pt x="453" y="643"/>
                      </a:lnTo>
                      <a:lnTo>
                        <a:pt x="387" y="657"/>
                      </a:lnTo>
                      <a:lnTo>
                        <a:pt x="651" y="657"/>
                      </a:lnTo>
                      <a:lnTo>
                        <a:pt x="709" y="606"/>
                      </a:lnTo>
                      <a:lnTo>
                        <a:pt x="757" y="534"/>
                      </a:lnTo>
                      <a:lnTo>
                        <a:pt x="782" y="447"/>
                      </a:lnTo>
                      <a:lnTo>
                        <a:pt x="784" y="48"/>
                      </a:lnTo>
                      <a:lnTo>
                        <a:pt x="779" y="40"/>
                      </a:lnTo>
                      <a:lnTo>
                        <a:pt x="763" y="32"/>
                      </a:lnTo>
                      <a:lnTo>
                        <a:pt x="751" y="26"/>
                      </a:lnTo>
                      <a:lnTo>
                        <a:pt x="738" y="20"/>
                      </a:lnTo>
                      <a:lnTo>
                        <a:pt x="718" y="12"/>
                      </a:lnTo>
                      <a:lnTo>
                        <a:pt x="687" y="0"/>
                      </a:lnTo>
                    </a:path>
                  </a:pathLst>
                </a:custGeom>
                <a:solidFill>
                  <a:srgbClr val="FCAF1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ZA" sz="1100">
                      <a:effectLst/>
                      <a:latin typeface="Calibri"/>
                      <a:ea typeface="Times New Roman"/>
                      <a:cs typeface="Times New Roman"/>
                    </a:rPr>
                    <a:t> </a:t>
                  </a:r>
                  <a:endParaRPr lang="en-ZA" sz="1100">
                    <a:effectLst/>
                    <a:latin typeface="Calibri"/>
                    <a:ea typeface="Calibri"/>
                    <a:cs typeface="Times New Roman"/>
                  </a:endParaRPr>
                </a:p>
              </p:txBody>
            </p:sp>
          </p:grpSp>
        </p:gr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86" y="6357"/>
              <a:ext cx="995363" cy="5080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4624"/>
            <a:ext cx="7772400" cy="653752"/>
          </a:xfrm>
        </p:spPr>
        <p:txBody>
          <a:bodyPr/>
          <a:lstStyle/>
          <a:p>
            <a:r>
              <a:rPr lang="en-US" dirty="0" smtClean="0"/>
              <a:t>Funding for demonstration systems  at VTC’s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76067300"/>
              </p:ext>
            </p:extLst>
          </p:nvPr>
        </p:nvGraphicFramePr>
        <p:xfrm>
          <a:off x="1259631" y="764704"/>
          <a:ext cx="7704857" cy="5357800"/>
        </p:xfrm>
        <a:graphic>
          <a:graphicData uri="http://schemas.openxmlformats.org/drawingml/2006/table">
            <a:tbl>
              <a:tblPr/>
              <a:tblGrid>
                <a:gridCol w="2354262"/>
                <a:gridCol w="1355484"/>
                <a:gridCol w="1355484"/>
                <a:gridCol w="1070119"/>
                <a:gridCol w="1569508"/>
              </a:tblGrid>
              <a:tr h="885191">
                <a:tc>
                  <a:txBody>
                    <a:bodyPr/>
                    <a:lstStyle/>
                    <a:p>
                      <a:r>
                        <a:rPr lang="en-US" sz="2000" b="1" dirty="0" smtClean="0"/>
                        <a:t>Institution</a:t>
                      </a:r>
                      <a:endParaRPr lang="en-US" sz="20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err="1" smtClean="0"/>
                        <a:t>Soltrain</a:t>
                      </a:r>
                      <a:r>
                        <a:rPr lang="en-US" sz="2000" b="1" dirty="0" smtClean="0"/>
                        <a:t> (Euro)</a:t>
                      </a:r>
                      <a:r>
                        <a:rPr lang="en-US" sz="2000" dirty="0"/>
                        <a:t/>
                      </a:r>
                      <a:br>
                        <a:rPr lang="en-US" sz="2000" dirty="0"/>
                      </a:br>
                      <a:endParaRPr lang="en-US" sz="20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smtClean="0"/>
                        <a:t>OFID (Euro)</a:t>
                      </a:r>
                      <a:r>
                        <a:rPr lang="en-US" sz="2000" dirty="0"/>
                        <a:t/>
                      </a:r>
                      <a:br>
                        <a:rPr lang="en-US" sz="2000" dirty="0"/>
                      </a:br>
                      <a:endParaRPr lang="en-US" sz="20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smtClean="0"/>
                        <a:t>EIF (N$)</a:t>
                      </a:r>
                      <a:r>
                        <a:rPr lang="en-US" sz="2000" dirty="0"/>
                        <a:t/>
                      </a:r>
                      <a:br>
                        <a:rPr lang="en-US" sz="2000" dirty="0"/>
                      </a:br>
                      <a:endParaRPr lang="en-US" sz="20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smtClean="0"/>
                        <a:t>MME (N$)</a:t>
                      </a:r>
                      <a:endParaRPr lang="en-US" sz="20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127">
                <a:tc>
                  <a:txBody>
                    <a:bodyPr/>
                    <a:lstStyle/>
                    <a:p>
                      <a:r>
                        <a:rPr lang="en-US" sz="1800" b="1" dirty="0" smtClean="0">
                          <a:solidFill>
                            <a:srgbClr val="0033CC"/>
                          </a:solidFill>
                        </a:rPr>
                        <a:t>NUST </a:t>
                      </a:r>
                      <a:r>
                        <a:rPr lang="en-US" sz="1800" b="1" dirty="0" err="1" smtClean="0">
                          <a:solidFill>
                            <a:srgbClr val="0033CC"/>
                          </a:solidFill>
                        </a:rPr>
                        <a:t>CoC</a:t>
                      </a:r>
                      <a:endParaRPr lang="en-US" sz="1800" b="1" dirty="0">
                        <a:solidFill>
                          <a:srgbClr val="0033CC"/>
                        </a:solidFill>
                      </a:endParaRPr>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t>22 </a:t>
                      </a:r>
                      <a:r>
                        <a:rPr lang="en-US" sz="1800" dirty="0"/>
                        <a:t>500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127">
                <a:tc>
                  <a:txBody>
                    <a:bodyPr/>
                    <a:lstStyle/>
                    <a:p>
                      <a:r>
                        <a:rPr lang="en-US" sz="1800" dirty="0" smtClean="0"/>
                        <a:t>Windhoek VTC</a:t>
                      </a:r>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t>22 </a:t>
                      </a:r>
                      <a:r>
                        <a:rPr lang="en-US" sz="1800" dirty="0"/>
                        <a:t>500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127">
                <a:tc>
                  <a:txBody>
                    <a:bodyPr/>
                    <a:lstStyle/>
                    <a:p>
                      <a:r>
                        <a:rPr lang="en-US" sz="1800" dirty="0" err="1" smtClean="0"/>
                        <a:t>Rundu</a:t>
                      </a:r>
                      <a:r>
                        <a:rPr lang="en-US" sz="1800" dirty="0" smtClean="0"/>
                        <a:t> VTC</a:t>
                      </a:r>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t>3,500</a:t>
                      </a: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t>50,000 </a:t>
                      </a:r>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127">
                <a:tc>
                  <a:txBody>
                    <a:bodyPr/>
                    <a:lstStyle/>
                    <a:p>
                      <a:r>
                        <a:rPr lang="en-US" sz="1800" dirty="0" smtClean="0"/>
                        <a:t>Zambezi VTC</a:t>
                      </a: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t>3,500</a:t>
                      </a: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t>50,000</a:t>
                      </a:r>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Okakarara</a:t>
                      </a:r>
                      <a:r>
                        <a:rPr lang="en-US" sz="1800" dirty="0" smtClean="0"/>
                        <a:t> VTC</a:t>
                      </a:r>
                    </a:p>
                    <a:p>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t>3,500</a:t>
                      </a: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t>50,000</a:t>
                      </a:r>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Valombola</a:t>
                      </a:r>
                      <a:r>
                        <a:rPr lang="en-US" sz="1800" dirty="0" smtClean="0"/>
                        <a:t> VTC</a:t>
                      </a:r>
                    </a:p>
                    <a:p>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t>3,500</a:t>
                      </a: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t>75.000</a:t>
                      </a:r>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Eenhana</a:t>
                      </a:r>
                      <a:r>
                        <a:rPr lang="en-US" sz="1800" dirty="0" smtClean="0"/>
                        <a:t> VTC</a:t>
                      </a:r>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t>3,500</a:t>
                      </a: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t>75.000</a:t>
                      </a:r>
                      <a:r>
                        <a:rPr lang="en-US" sz="1800" dirty="0"/>
                        <a:t/>
                      </a:r>
                      <a:br>
                        <a:rPr lang="en-US" sz="1800" dirty="0"/>
                      </a:br>
                      <a:endParaRPr lang="en-US" sz="1800"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064">
                <a:tc>
                  <a:txBody>
                    <a:bodyPr/>
                    <a:lstStyle/>
                    <a:p>
                      <a:r>
                        <a:rPr lang="en-US" sz="1800" b="1" dirty="0" smtClean="0"/>
                        <a:t>TOTAL</a:t>
                      </a:r>
                      <a:endParaRPr lang="en-US" sz="1800" b="1"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dirty="0" smtClean="0"/>
                        <a:t>17,500</a:t>
                      </a:r>
                      <a:endParaRPr lang="en-US" sz="1800" b="1"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dirty="0" smtClean="0"/>
                        <a:t>45,000 </a:t>
                      </a:r>
                      <a:endParaRPr lang="en-US" sz="1800" b="1"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dirty="0" smtClean="0"/>
                        <a:t>150,000</a:t>
                      </a:r>
                      <a:r>
                        <a:rPr lang="en-US" sz="1800" b="1" baseline="0" dirty="0" smtClean="0"/>
                        <a:t> </a:t>
                      </a:r>
                      <a:endParaRPr lang="en-US" sz="1800" b="1"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dirty="0" smtClean="0"/>
                        <a:t>150,000</a:t>
                      </a:r>
                      <a:endParaRPr lang="en-US" sz="1800" b="1" dirty="0"/>
                    </a:p>
                  </a:txBody>
                  <a:tcPr marL="28142" marR="28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12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1187624" y="6197242"/>
            <a:ext cx="7956376" cy="400110"/>
          </a:xfrm>
          <a:prstGeom prst="rect">
            <a:avLst/>
          </a:prstGeom>
          <a:solidFill>
            <a:schemeClr val="accent2">
              <a:lumMod val="75000"/>
            </a:schemeClr>
          </a:solidFill>
        </p:spPr>
        <p:txBody>
          <a:bodyPr wrap="square">
            <a:spAutoFit/>
          </a:bodyPr>
          <a:lstStyle/>
          <a:p>
            <a:pPr algn="just"/>
            <a:r>
              <a:rPr lang="en-GB" sz="2000" dirty="0" smtClean="0">
                <a:solidFill>
                  <a:srgbClr val="FFFF00"/>
                </a:solidFill>
                <a:latin typeface="Univers"/>
              </a:rPr>
              <a:t>To instil a sense of ownership, VTC’s contribute financially as well</a:t>
            </a:r>
            <a:endParaRPr lang="en-US" sz="2000" dirty="0">
              <a:solidFill>
                <a:srgbClr val="FFFF00"/>
              </a:solidFill>
              <a:latin typeface="Univers"/>
            </a:endParaRPr>
          </a:p>
        </p:txBody>
      </p:sp>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6632"/>
            <a:ext cx="7901880" cy="792088"/>
          </a:xfrm>
        </p:spPr>
        <p:txBody>
          <a:bodyPr>
            <a:noAutofit/>
          </a:bodyPr>
          <a:lstStyle/>
          <a:p>
            <a:pPr algn="ctr"/>
            <a:r>
              <a:rPr lang="en-US" sz="2800" dirty="0" smtClean="0">
                <a:solidFill>
                  <a:srgbClr val="002060"/>
                </a:solidFill>
                <a:ea typeface="Verdana" pitchFamily="34" charset="0"/>
                <a:cs typeface="Verdana" pitchFamily="34" charset="0"/>
              </a:rPr>
              <a:t>NUST : Date of installation 	  29 April 2013</a:t>
            </a:r>
            <a:endParaRPr lang="en-US" sz="2800" dirty="0">
              <a:solidFill>
                <a:srgbClr val="002060"/>
              </a:solidFill>
              <a:ea typeface="Verdana" pitchFamily="34" charset="0"/>
              <a:cs typeface="Verdana" pitchFamily="34" charset="0"/>
            </a:endParaRPr>
          </a:p>
        </p:txBody>
      </p:sp>
      <p:pic>
        <p:nvPicPr>
          <p:cNvPr id="41986" name="Picture 2" descr="E:\Poly\Desktop\REEEI 2013\SOLTRAIN\Hotel School SWH\02_Windhoek\P1050240.JPG"/>
          <p:cNvPicPr>
            <a:picLocks noChangeAspect="1" noChangeArrowheads="1"/>
          </p:cNvPicPr>
          <p:nvPr/>
        </p:nvPicPr>
        <p:blipFill>
          <a:blip r:embed="rId2" cstate="print"/>
          <a:srcRect/>
          <a:stretch>
            <a:fillRect/>
          </a:stretch>
        </p:blipFill>
        <p:spPr bwMode="auto">
          <a:xfrm>
            <a:off x="1002657" y="3214711"/>
            <a:ext cx="3569344" cy="2570126"/>
          </a:xfrm>
          <a:prstGeom prst="rect">
            <a:avLst/>
          </a:prstGeom>
          <a:noFill/>
        </p:spPr>
      </p:pic>
      <p:pic>
        <p:nvPicPr>
          <p:cNvPr id="41987" name="Picture 3" descr="E:\Poly\Desktop\REEEI 2013\SOLTRAIN\Hotel School SWH\02_Windhoek\P1050353.JPG"/>
          <p:cNvPicPr>
            <a:picLocks noChangeAspect="1" noChangeArrowheads="1"/>
          </p:cNvPicPr>
          <p:nvPr/>
        </p:nvPicPr>
        <p:blipFill>
          <a:blip r:embed="rId3" cstate="print"/>
          <a:srcRect/>
          <a:stretch>
            <a:fillRect/>
          </a:stretch>
        </p:blipFill>
        <p:spPr bwMode="auto">
          <a:xfrm>
            <a:off x="4427984" y="949613"/>
            <a:ext cx="4104455" cy="3775531"/>
          </a:xfrm>
          <a:prstGeom prst="rect">
            <a:avLst/>
          </a:prstGeom>
          <a:noFill/>
        </p:spPr>
      </p:pic>
      <p:sp>
        <p:nvSpPr>
          <p:cNvPr id="6" name="TextBox 2"/>
          <p:cNvSpPr txBox="1">
            <a:spLocks noChangeArrowheads="1"/>
          </p:cNvSpPr>
          <p:nvPr/>
        </p:nvSpPr>
        <p:spPr bwMode="auto">
          <a:xfrm>
            <a:off x="4716016" y="4822053"/>
            <a:ext cx="4293840" cy="1925567"/>
          </a:xfrm>
          <a:prstGeom prst="rect">
            <a:avLst/>
          </a:prstGeom>
          <a:noFill/>
          <a:ln w="9525">
            <a:noFill/>
            <a:miter lim="800000"/>
            <a:headEnd/>
            <a:tailEnd/>
          </a:ln>
        </p:spPr>
        <p:txBody>
          <a:bodyPr wrap="square" lIns="78145" tIns="39072" rIns="78145" bIns="39072">
            <a:spAutoFit/>
          </a:bodyPr>
          <a:lstStyle/>
          <a:p>
            <a:pPr marL="342900" indent="-342900" algn="l">
              <a:buFont typeface="Arial" panose="020B0604020202020204" pitchFamily="34" charset="0"/>
              <a:buChar char="•"/>
            </a:pPr>
            <a:r>
              <a:rPr lang="en-ZA" sz="2000" dirty="0">
                <a:solidFill>
                  <a:srgbClr val="0000FF"/>
                </a:solidFill>
              </a:rPr>
              <a:t>Complete system with monitoring </a:t>
            </a:r>
            <a:r>
              <a:rPr lang="en-ZA" sz="2000" dirty="0" smtClean="0">
                <a:solidFill>
                  <a:srgbClr val="0000FF"/>
                </a:solidFill>
              </a:rPr>
              <a:t>equipment</a:t>
            </a:r>
            <a:r>
              <a:rPr lang="en-ZA" sz="2000" dirty="0">
                <a:solidFill>
                  <a:srgbClr val="0000FF"/>
                </a:solidFill>
              </a:rPr>
              <a:t>. </a:t>
            </a:r>
            <a:endParaRPr lang="en-ZA" sz="2000" dirty="0" smtClean="0">
              <a:solidFill>
                <a:srgbClr val="0000FF"/>
              </a:solidFill>
            </a:endParaRPr>
          </a:p>
          <a:p>
            <a:pPr marL="342900" indent="-342900" algn="l">
              <a:buFont typeface="Arial" panose="020B0604020202020204" pitchFamily="34" charset="0"/>
              <a:buChar char="•"/>
            </a:pPr>
            <a:r>
              <a:rPr lang="en-ZA" sz="2000" dirty="0" smtClean="0">
                <a:solidFill>
                  <a:srgbClr val="0000FF"/>
                </a:solidFill>
              </a:rPr>
              <a:t>Two </a:t>
            </a:r>
            <a:r>
              <a:rPr lang="en-ZA" sz="2000" dirty="0">
                <a:solidFill>
                  <a:srgbClr val="0000FF"/>
                </a:solidFill>
              </a:rPr>
              <a:t>- Polytechnic of Namibia Students </a:t>
            </a:r>
            <a:r>
              <a:rPr lang="en-ZA" sz="2000" dirty="0" smtClean="0">
                <a:solidFill>
                  <a:srgbClr val="0000FF"/>
                </a:solidFill>
              </a:rPr>
              <a:t>have written their </a:t>
            </a:r>
            <a:r>
              <a:rPr lang="en-ZA" sz="2000" dirty="0">
                <a:solidFill>
                  <a:srgbClr val="0000FF"/>
                </a:solidFill>
              </a:rPr>
              <a:t>degree </a:t>
            </a:r>
            <a:r>
              <a:rPr lang="en-ZA" sz="2000" dirty="0" smtClean="0">
                <a:solidFill>
                  <a:srgbClr val="0000FF"/>
                </a:solidFill>
              </a:rPr>
              <a:t>theses </a:t>
            </a:r>
            <a:r>
              <a:rPr lang="en-ZA" sz="2000" dirty="0">
                <a:solidFill>
                  <a:srgbClr val="0000FF"/>
                </a:solidFill>
              </a:rPr>
              <a:t>on the systems</a:t>
            </a:r>
          </a:p>
          <a:p>
            <a:pPr marL="342900" indent="-342900" algn="l">
              <a:buFont typeface="Arial" panose="020B0604020202020204" pitchFamily="34" charset="0"/>
              <a:buChar char="•"/>
            </a:pPr>
            <a:endParaRPr lang="en-ZA" sz="2000" dirty="0">
              <a:solidFill>
                <a:srgbClr val="0000FF"/>
              </a:solidFill>
            </a:endParaRPr>
          </a:p>
        </p:txBody>
      </p:sp>
      <p:pic>
        <p:nvPicPr>
          <p:cNvPr id="7" name="Content Placeholder 6" descr="E:\Poly\Desktop\REEEI 2013\SOLTRAIN\Hotel School SWH\02_Windhoek\P1050194.JPG"/>
          <p:cNvPicPr>
            <a:picLocks noGrp="1"/>
          </p:cNvPicPr>
          <p:nvPr>
            <p:ph idx="1"/>
          </p:nvPr>
        </p:nvPicPr>
        <p:blipFill>
          <a:blip r:embed="rId4" cstate="print"/>
          <a:srcRect/>
          <a:stretch>
            <a:fillRect/>
          </a:stretch>
        </p:blipFill>
        <p:spPr bwMode="auto">
          <a:xfrm>
            <a:off x="1002657" y="926062"/>
            <a:ext cx="4289423" cy="2430930"/>
          </a:xfrm>
          <a:prstGeom prst="rect">
            <a:avLst/>
          </a:prstGeom>
          <a:noFill/>
        </p:spPr>
      </p:pic>
    </p:spTree>
    <p:extLst>
      <p:ext uri="{BB962C8B-B14F-4D97-AF65-F5344CB8AC3E}">
        <p14:creationId xmlns:p14="http://schemas.microsoft.com/office/powerpoint/2010/main" val="346841321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2" name="Rectangle 4"/>
          <p:cNvSpPr>
            <a:spLocks noGrp="1" noChangeArrowheads="1"/>
          </p:cNvSpPr>
          <p:nvPr>
            <p:ph type="title"/>
          </p:nvPr>
        </p:nvSpPr>
        <p:spPr>
          <a:xfrm>
            <a:off x="899592" y="188640"/>
            <a:ext cx="8244408" cy="1008112"/>
          </a:xfrm>
          <a:noFill/>
          <a:ln/>
        </p:spPr>
        <p:txBody>
          <a:bodyPr/>
          <a:lstStyle/>
          <a:p>
            <a:r>
              <a:rPr lang="en-GB" sz="2800" dirty="0" smtClean="0">
                <a:solidFill>
                  <a:schemeClr val="accent6">
                    <a:lumMod val="50000"/>
                  </a:schemeClr>
                </a:solidFill>
              </a:rPr>
              <a:t>Systems installed at 6 VTC’s + 1 National Youth Service Centre</a:t>
            </a:r>
            <a:r>
              <a:rPr lang="de-DE" sz="2800" dirty="0"/>
              <a:t/>
            </a:r>
            <a:br>
              <a:rPr lang="de-DE" sz="2800" dirty="0"/>
            </a:br>
            <a:endParaRPr lang="de-AT" dirty="0"/>
          </a:p>
        </p:txBody>
      </p:sp>
      <p:pic>
        <p:nvPicPr>
          <p:cNvPr id="2050" name="Picture 2" descr="C:\Users\user\Pictures\SOLTRAIN PIC 27-29\SOLTRAIN 27-31 May 2014\105NIKON\DSCN1081.JPG"/>
          <p:cNvPicPr>
            <a:picLocks noChangeAspect="1" noChangeArrowheads="1"/>
          </p:cNvPicPr>
          <p:nvPr/>
        </p:nvPicPr>
        <p:blipFill>
          <a:blip r:embed="rId2" cstate="print"/>
          <a:srcRect/>
          <a:stretch>
            <a:fillRect/>
          </a:stretch>
        </p:blipFill>
        <p:spPr bwMode="auto">
          <a:xfrm>
            <a:off x="1206303" y="3295458"/>
            <a:ext cx="3456384" cy="2448272"/>
          </a:xfrm>
          <a:prstGeom prst="rect">
            <a:avLst/>
          </a:prstGeom>
          <a:noFill/>
        </p:spPr>
      </p:pic>
      <p:pic>
        <p:nvPicPr>
          <p:cNvPr id="2051" name="Picture 3" descr="C:\Users\user\Pictures\SOLTRAIN PIC 27-29\SOLTRAIN 27-31 May 2014\105NIKON\DSCN1082.JPG"/>
          <p:cNvPicPr>
            <a:picLocks noChangeAspect="1" noChangeArrowheads="1"/>
          </p:cNvPicPr>
          <p:nvPr/>
        </p:nvPicPr>
        <p:blipFill>
          <a:blip r:embed="rId3" cstate="print"/>
          <a:srcRect/>
          <a:stretch>
            <a:fillRect/>
          </a:stretch>
        </p:blipFill>
        <p:spPr bwMode="auto">
          <a:xfrm>
            <a:off x="4969400" y="3501008"/>
            <a:ext cx="3528392" cy="2221775"/>
          </a:xfrm>
          <a:prstGeom prst="rect">
            <a:avLst/>
          </a:prstGeom>
          <a:noFill/>
        </p:spPr>
      </p:pic>
      <p:sp>
        <p:nvSpPr>
          <p:cNvPr id="14" name="TextBox 13"/>
          <p:cNvSpPr txBox="1"/>
          <p:nvPr/>
        </p:nvSpPr>
        <p:spPr>
          <a:xfrm>
            <a:off x="1475656" y="5805264"/>
            <a:ext cx="6984776" cy="707886"/>
          </a:xfrm>
          <a:prstGeom prst="rect">
            <a:avLst/>
          </a:prstGeom>
          <a:solidFill>
            <a:srgbClr val="002060"/>
          </a:solidFill>
        </p:spPr>
        <p:txBody>
          <a:bodyPr wrap="square" rtlCol="0">
            <a:spAutoFit/>
          </a:bodyPr>
          <a:lstStyle/>
          <a:p>
            <a:pPr algn="l" fontAlgn="base">
              <a:spcBef>
                <a:spcPct val="0"/>
              </a:spcBef>
              <a:spcAft>
                <a:spcPct val="0"/>
              </a:spcAft>
            </a:pPr>
            <a:r>
              <a:rPr lang="en-ZA" sz="2000" dirty="0" smtClean="0">
                <a:solidFill>
                  <a:srgbClr val="FFFF00"/>
                </a:solidFill>
                <a:latin typeface="+mn-lt"/>
              </a:rPr>
              <a:t>Pumped Systems installed by Instructors at </a:t>
            </a:r>
            <a:r>
              <a:rPr lang="en-ZA" sz="2000" dirty="0" err="1" smtClean="0">
                <a:solidFill>
                  <a:srgbClr val="FFFF00"/>
                </a:solidFill>
                <a:latin typeface="+mn-lt"/>
              </a:rPr>
              <a:t>Valombola</a:t>
            </a:r>
            <a:r>
              <a:rPr lang="en-ZA" sz="2000" dirty="0" smtClean="0">
                <a:solidFill>
                  <a:srgbClr val="FFFF00"/>
                </a:solidFill>
                <a:latin typeface="+mn-lt"/>
              </a:rPr>
              <a:t>, </a:t>
            </a:r>
            <a:r>
              <a:rPr lang="en-ZA" sz="2000" dirty="0" err="1" smtClean="0">
                <a:solidFill>
                  <a:srgbClr val="FFFF00"/>
                </a:solidFill>
                <a:latin typeface="+mn-lt"/>
              </a:rPr>
              <a:t>Rundu</a:t>
            </a:r>
            <a:r>
              <a:rPr lang="en-ZA" sz="2000" dirty="0" smtClean="0">
                <a:solidFill>
                  <a:srgbClr val="FFFF00"/>
                </a:solidFill>
                <a:latin typeface="+mn-lt"/>
              </a:rPr>
              <a:t>, </a:t>
            </a:r>
            <a:r>
              <a:rPr lang="en-ZA" sz="2000" dirty="0" err="1" smtClean="0">
                <a:solidFill>
                  <a:srgbClr val="FFFF00"/>
                </a:solidFill>
                <a:latin typeface="+mn-lt"/>
              </a:rPr>
              <a:t>Eenhana</a:t>
            </a:r>
            <a:r>
              <a:rPr lang="en-ZA" sz="2000" dirty="0" smtClean="0">
                <a:solidFill>
                  <a:srgbClr val="FFFF00"/>
                </a:solidFill>
                <a:latin typeface="+mn-lt"/>
              </a:rPr>
              <a:t>, </a:t>
            </a:r>
            <a:r>
              <a:rPr lang="en-ZA" sz="2000" dirty="0" err="1" smtClean="0">
                <a:solidFill>
                  <a:srgbClr val="FFFF00"/>
                </a:solidFill>
                <a:latin typeface="+mn-lt"/>
              </a:rPr>
              <a:t>Okakarara</a:t>
            </a:r>
            <a:r>
              <a:rPr lang="en-ZA" sz="2000" dirty="0" smtClean="0">
                <a:solidFill>
                  <a:srgbClr val="FFFF00"/>
                </a:solidFill>
                <a:latin typeface="+mn-lt"/>
              </a:rPr>
              <a:t>, Windhoek and Zambezi </a:t>
            </a:r>
            <a:endParaRPr lang="en-ZA" sz="2000" dirty="0">
              <a:solidFill>
                <a:srgbClr val="FFFF00"/>
              </a:solidFill>
              <a:latin typeface="+mn-lt"/>
            </a:endParaRPr>
          </a:p>
        </p:txBody>
      </p:sp>
      <p:pic>
        <p:nvPicPr>
          <p:cNvPr id="12" name="Picture 2" descr="IMG_55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4695" y="919194"/>
            <a:ext cx="3797745" cy="23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619823"/>
      </p:ext>
    </p:extLst>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srmainsrvp001.shared.nust.na\userfiles$\hileka\Documents\MME-NAMREP\Soltrain II 2012\Zambezi Installation\New folder\DSCN46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548680"/>
            <a:ext cx="3744000" cy="280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srmainsrvp001.shared.nust.na\userfiles$\hileka\Documents\MME-NAMREP\Soltrain II 2012\Zambezi Installation\New folder\DSCN46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3212976"/>
            <a:ext cx="4500000" cy="337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32040" y="836712"/>
            <a:ext cx="3960440" cy="830997"/>
          </a:xfrm>
          <a:prstGeom prst="rect">
            <a:avLst/>
          </a:prstGeom>
          <a:noFill/>
        </p:spPr>
        <p:txBody>
          <a:bodyPr wrap="square" rtlCol="0">
            <a:spAutoFit/>
          </a:bodyPr>
          <a:lstStyle/>
          <a:p>
            <a:r>
              <a:rPr lang="en-ZA" b="1" dirty="0" smtClean="0"/>
              <a:t>Zambezi VTC  was installed in February 2015 </a:t>
            </a:r>
            <a:endParaRPr lang="en-ZA" b="1" dirty="0"/>
          </a:p>
        </p:txBody>
      </p:sp>
    </p:spTree>
    <p:extLst>
      <p:ext uri="{BB962C8B-B14F-4D97-AF65-F5344CB8AC3E}">
        <p14:creationId xmlns:p14="http://schemas.microsoft.com/office/powerpoint/2010/main" val="4000473779"/>
      </p:ext>
    </p:extLst>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M_21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913234"/>
            <a:ext cx="7848872" cy="482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990600" y="116632"/>
            <a:ext cx="7973888" cy="797768"/>
          </a:xfrm>
        </p:spPr>
        <p:txBody>
          <a:bodyPr/>
          <a:lstStyle/>
          <a:p>
            <a:r>
              <a:rPr lang="en-ZA" dirty="0" smtClean="0"/>
              <a:t>Collaboration with National Housing Enterprise</a:t>
            </a:r>
            <a:endParaRPr lang="en-ZA" dirty="0"/>
          </a:p>
        </p:txBody>
      </p:sp>
      <p:sp>
        <p:nvSpPr>
          <p:cNvPr id="5" name="Title 1"/>
          <p:cNvSpPr txBox="1">
            <a:spLocks/>
          </p:cNvSpPr>
          <p:nvPr/>
        </p:nvSpPr>
        <p:spPr bwMode="auto">
          <a:xfrm>
            <a:off x="899592" y="5800750"/>
            <a:ext cx="7844408" cy="724594"/>
          </a:xfrm>
          <a:prstGeom prst="rect">
            <a:avLst/>
          </a:prstGeom>
          <a:solidFill>
            <a:srgbClr val="002060"/>
          </a:solidFill>
          <a:ln>
            <a:noFill/>
          </a:ln>
          <a:effectLst/>
          <a:extLst/>
        </p:spPr>
        <p:txBody>
          <a:bodyPr vert="horz" wrap="square" lIns="91429" tIns="45714" rIns="91429" bIns="45714" numCol="1" anchor="ctr" anchorCtr="0" compatLnSpc="1">
            <a:prstTxWarp prst="textNoShape">
              <a:avLst/>
            </a:prstTxWarp>
            <a:noAutofit/>
          </a:bodyPr>
          <a:lstStyle>
            <a:lvl1pPr algn="l" rtl="0" fontAlgn="base">
              <a:spcBef>
                <a:spcPct val="0"/>
              </a:spcBef>
              <a:spcAft>
                <a:spcPct val="0"/>
              </a:spcAft>
              <a:defRPr sz="2700" b="1">
                <a:solidFill>
                  <a:srgbClr val="002673"/>
                </a:solidFill>
                <a:latin typeface="+mj-lt"/>
                <a:ea typeface="+mj-ea"/>
                <a:cs typeface="+mj-cs"/>
              </a:defRPr>
            </a:lvl1pPr>
            <a:lvl2pPr algn="l" rtl="0" fontAlgn="base">
              <a:spcBef>
                <a:spcPct val="0"/>
              </a:spcBef>
              <a:spcAft>
                <a:spcPct val="0"/>
              </a:spcAft>
              <a:defRPr sz="2700" b="1">
                <a:solidFill>
                  <a:srgbClr val="002673"/>
                </a:solidFill>
                <a:latin typeface="Arial" charset="0"/>
              </a:defRPr>
            </a:lvl2pPr>
            <a:lvl3pPr algn="l" rtl="0" fontAlgn="base">
              <a:spcBef>
                <a:spcPct val="0"/>
              </a:spcBef>
              <a:spcAft>
                <a:spcPct val="0"/>
              </a:spcAft>
              <a:defRPr sz="2700" b="1">
                <a:solidFill>
                  <a:srgbClr val="002673"/>
                </a:solidFill>
                <a:latin typeface="Arial" charset="0"/>
              </a:defRPr>
            </a:lvl3pPr>
            <a:lvl4pPr algn="l" rtl="0" fontAlgn="base">
              <a:spcBef>
                <a:spcPct val="0"/>
              </a:spcBef>
              <a:spcAft>
                <a:spcPct val="0"/>
              </a:spcAft>
              <a:defRPr sz="2700" b="1">
                <a:solidFill>
                  <a:srgbClr val="002673"/>
                </a:solidFill>
                <a:latin typeface="Arial" charset="0"/>
              </a:defRPr>
            </a:lvl4pPr>
            <a:lvl5pPr algn="l" rtl="0" fontAlgn="base">
              <a:spcBef>
                <a:spcPct val="0"/>
              </a:spcBef>
              <a:spcAft>
                <a:spcPct val="0"/>
              </a:spcAft>
              <a:defRPr sz="2700" b="1">
                <a:solidFill>
                  <a:srgbClr val="002673"/>
                </a:solidFill>
                <a:latin typeface="Arial" charset="0"/>
              </a:defRPr>
            </a:lvl5pPr>
            <a:lvl6pPr marL="457200" algn="l" rtl="0" fontAlgn="base">
              <a:spcBef>
                <a:spcPct val="0"/>
              </a:spcBef>
              <a:spcAft>
                <a:spcPct val="0"/>
              </a:spcAft>
              <a:defRPr sz="2700" b="1">
                <a:solidFill>
                  <a:srgbClr val="002673"/>
                </a:solidFill>
                <a:latin typeface="Arial" charset="0"/>
              </a:defRPr>
            </a:lvl6pPr>
            <a:lvl7pPr marL="914400" algn="l" rtl="0" fontAlgn="base">
              <a:spcBef>
                <a:spcPct val="0"/>
              </a:spcBef>
              <a:spcAft>
                <a:spcPct val="0"/>
              </a:spcAft>
              <a:defRPr sz="2700" b="1">
                <a:solidFill>
                  <a:srgbClr val="002673"/>
                </a:solidFill>
                <a:latin typeface="Arial" charset="0"/>
              </a:defRPr>
            </a:lvl7pPr>
            <a:lvl8pPr marL="1371600" algn="l" rtl="0" fontAlgn="base">
              <a:spcBef>
                <a:spcPct val="0"/>
              </a:spcBef>
              <a:spcAft>
                <a:spcPct val="0"/>
              </a:spcAft>
              <a:defRPr sz="2700" b="1">
                <a:solidFill>
                  <a:srgbClr val="002673"/>
                </a:solidFill>
                <a:latin typeface="Arial" charset="0"/>
              </a:defRPr>
            </a:lvl8pPr>
            <a:lvl9pPr marL="1828800" algn="l" rtl="0" fontAlgn="base">
              <a:spcBef>
                <a:spcPct val="0"/>
              </a:spcBef>
              <a:spcAft>
                <a:spcPct val="0"/>
              </a:spcAft>
              <a:defRPr sz="2700" b="1">
                <a:solidFill>
                  <a:srgbClr val="002673"/>
                </a:solidFill>
                <a:latin typeface="Arial" charset="0"/>
              </a:defRPr>
            </a:lvl9pPr>
          </a:lstStyle>
          <a:p>
            <a:r>
              <a:rPr lang="en-ZA" sz="2000" b="0" kern="0" dirty="0" smtClean="0">
                <a:solidFill>
                  <a:srgbClr val="FFFF00"/>
                </a:solidFill>
              </a:rPr>
              <a:t>62 Solar Water Heaters installed as demonstration systems at low cost houses in </a:t>
            </a:r>
            <a:r>
              <a:rPr lang="en-ZA" sz="2000" b="0" kern="0" dirty="0" err="1" smtClean="0">
                <a:solidFill>
                  <a:srgbClr val="FFFF00"/>
                </a:solidFill>
              </a:rPr>
              <a:t>Otjomuise</a:t>
            </a:r>
            <a:r>
              <a:rPr lang="en-ZA" sz="2000" b="0" kern="0" dirty="0" smtClean="0">
                <a:solidFill>
                  <a:srgbClr val="FFFF00"/>
                </a:solidFill>
              </a:rPr>
              <a:t> in collaboration with NHE</a:t>
            </a:r>
            <a:endParaRPr lang="en-ZA" sz="2000" b="0" kern="0" dirty="0">
              <a:solidFill>
                <a:srgbClr val="FFFF00"/>
              </a:solidFill>
            </a:endParaRPr>
          </a:p>
        </p:txBody>
      </p:sp>
      <p:sp>
        <p:nvSpPr>
          <p:cNvPr id="2" name="TextBox 1"/>
          <p:cNvSpPr txBox="1"/>
          <p:nvPr/>
        </p:nvSpPr>
        <p:spPr>
          <a:xfrm>
            <a:off x="899592" y="908720"/>
            <a:ext cx="7844408" cy="1631216"/>
          </a:xfrm>
          <a:prstGeom prst="rect">
            <a:avLst/>
          </a:prstGeom>
          <a:solidFill>
            <a:srgbClr val="002060"/>
          </a:solidFill>
        </p:spPr>
        <p:txBody>
          <a:bodyPr wrap="square" rtlCol="0">
            <a:spAutoFit/>
          </a:bodyPr>
          <a:lstStyle/>
          <a:p>
            <a:pPr algn="just"/>
            <a:r>
              <a:rPr lang="en-ZA" sz="2000" dirty="0" smtClean="0">
                <a:solidFill>
                  <a:srgbClr val="FFFF00"/>
                </a:solidFill>
                <a:latin typeface="Arial"/>
              </a:rPr>
              <a:t>SOLTRAIN Contribution			       		50%</a:t>
            </a:r>
          </a:p>
          <a:p>
            <a:pPr algn="just"/>
            <a:endParaRPr lang="en-ZA" sz="2000" dirty="0" smtClean="0">
              <a:solidFill>
                <a:srgbClr val="FFFF00"/>
              </a:solidFill>
              <a:latin typeface="Arial"/>
            </a:endParaRPr>
          </a:p>
          <a:p>
            <a:pPr algn="just"/>
            <a:r>
              <a:rPr lang="en-ZA" sz="2000" dirty="0" smtClean="0">
                <a:solidFill>
                  <a:srgbClr val="FFFF00"/>
                </a:solidFill>
                <a:latin typeface="Arial"/>
              </a:rPr>
              <a:t>Namibian Government (Ministry of Mines and Energy    	25 %</a:t>
            </a:r>
          </a:p>
          <a:p>
            <a:pPr algn="just"/>
            <a:endParaRPr lang="en-ZA" sz="2000" dirty="0" smtClean="0">
              <a:solidFill>
                <a:srgbClr val="FFFF00"/>
              </a:solidFill>
              <a:latin typeface="Arial"/>
            </a:endParaRPr>
          </a:p>
          <a:p>
            <a:pPr algn="just"/>
            <a:r>
              <a:rPr lang="en-ZA" sz="2000" dirty="0" smtClean="0">
                <a:solidFill>
                  <a:srgbClr val="FFFF00"/>
                </a:solidFill>
                <a:latin typeface="Arial"/>
              </a:rPr>
              <a:t>System (house) Owner  through loan from NHE	        	25% </a:t>
            </a:r>
            <a:endParaRPr lang="en-ZA" sz="2000" dirty="0">
              <a:solidFill>
                <a:srgbClr val="FFFF00"/>
              </a:solidFill>
              <a:latin typeface="Arial"/>
            </a:endParaRPr>
          </a:p>
        </p:txBody>
      </p:sp>
    </p:spTree>
    <p:extLst>
      <p:ext uri="{BB962C8B-B14F-4D97-AF65-F5344CB8AC3E}">
        <p14:creationId xmlns:p14="http://schemas.microsoft.com/office/powerpoint/2010/main" val="420391078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6632"/>
            <a:ext cx="7772400" cy="797768"/>
          </a:xfrm>
        </p:spPr>
        <p:txBody>
          <a:bodyPr/>
          <a:lstStyle/>
          <a:p>
            <a:r>
              <a:rPr lang="en-ZA" sz="3200" dirty="0" smtClean="0"/>
              <a:t>SOLTRAIN’s initiative at mass housing project</a:t>
            </a:r>
            <a:endParaRPr lang="en-ZA" sz="3200" dirty="0"/>
          </a:p>
        </p:txBody>
      </p:sp>
      <p:sp>
        <p:nvSpPr>
          <p:cNvPr id="3" name="Content Placeholder 2"/>
          <p:cNvSpPr>
            <a:spLocks noGrp="1"/>
          </p:cNvSpPr>
          <p:nvPr>
            <p:ph idx="1"/>
          </p:nvPr>
        </p:nvSpPr>
        <p:spPr>
          <a:xfrm>
            <a:off x="1066800" y="1212304"/>
            <a:ext cx="7696200" cy="4953000"/>
          </a:xfrm>
        </p:spPr>
        <p:txBody>
          <a:bodyPr/>
          <a:lstStyle/>
          <a:p>
            <a:pPr>
              <a:buFont typeface="Wingdings" panose="05000000000000000000" pitchFamily="2" charset="2"/>
              <a:buChar char="§"/>
            </a:pPr>
            <a:r>
              <a:rPr lang="en-ZA" dirty="0" smtClean="0"/>
              <a:t>Contributes and supports NamPower on Demand Side Management;</a:t>
            </a:r>
          </a:p>
          <a:p>
            <a:pPr>
              <a:buFont typeface="Wingdings" panose="05000000000000000000" pitchFamily="2" charset="2"/>
              <a:buChar char="§"/>
            </a:pPr>
            <a:r>
              <a:rPr lang="en-ZA" dirty="0" smtClean="0"/>
              <a:t>Provides proof of concept before implementation cabinet directive for public projects - NHE</a:t>
            </a:r>
          </a:p>
          <a:p>
            <a:pPr>
              <a:buFont typeface="Wingdings" panose="05000000000000000000" pitchFamily="2" charset="2"/>
              <a:buChar char="§"/>
            </a:pPr>
            <a:r>
              <a:rPr lang="en-ZA" dirty="0" smtClean="0"/>
              <a:t>Develops a flagship site for the SOLTRAIN project</a:t>
            </a:r>
          </a:p>
          <a:p>
            <a:pPr>
              <a:buFont typeface="Wingdings" panose="05000000000000000000" pitchFamily="2" charset="2"/>
              <a:buChar char="§"/>
            </a:pPr>
            <a:r>
              <a:rPr lang="en-ZA" dirty="0"/>
              <a:t>T</a:t>
            </a:r>
            <a:r>
              <a:rPr lang="en-ZA" dirty="0" smtClean="0"/>
              <a:t>he </a:t>
            </a:r>
            <a:r>
              <a:rPr lang="en-ZA" dirty="0"/>
              <a:t>project to serve as practical site for </a:t>
            </a:r>
            <a:r>
              <a:rPr lang="en-ZA" dirty="0" smtClean="0"/>
              <a:t>Measuring  &amp; Verification  for ECB trainees</a:t>
            </a:r>
          </a:p>
          <a:p>
            <a:pPr>
              <a:buFont typeface="Wingdings" panose="05000000000000000000" pitchFamily="2" charset="2"/>
              <a:buChar char="§"/>
            </a:pPr>
            <a:r>
              <a:rPr lang="en-ZA" dirty="0" smtClean="0"/>
              <a:t>Can </a:t>
            </a:r>
            <a:r>
              <a:rPr lang="en-ZA" dirty="0"/>
              <a:t>serve as baseline for the low cost </a:t>
            </a:r>
            <a:r>
              <a:rPr lang="en-ZA" dirty="0" smtClean="0"/>
              <a:t>housing projects;</a:t>
            </a:r>
          </a:p>
          <a:p>
            <a:pPr>
              <a:buFont typeface="Wingdings" panose="05000000000000000000" pitchFamily="2" charset="2"/>
              <a:buChar char="§"/>
            </a:pPr>
            <a:r>
              <a:rPr lang="en-ZA" dirty="0" smtClean="0"/>
              <a:t>A financial model for financing SWH for the low cost houses will be developed</a:t>
            </a:r>
          </a:p>
          <a:p>
            <a:endParaRPr lang="en-ZA" dirty="0" smtClean="0"/>
          </a:p>
        </p:txBody>
      </p:sp>
      <p:sp>
        <p:nvSpPr>
          <p:cNvPr id="4" name="Title 1"/>
          <p:cNvSpPr txBox="1">
            <a:spLocks/>
          </p:cNvSpPr>
          <p:nvPr/>
        </p:nvSpPr>
        <p:spPr bwMode="auto">
          <a:xfrm>
            <a:off x="899592" y="5800750"/>
            <a:ext cx="7844408" cy="724594"/>
          </a:xfrm>
          <a:prstGeom prst="rect">
            <a:avLst/>
          </a:prstGeom>
          <a:solidFill>
            <a:srgbClr val="002060"/>
          </a:solidFill>
          <a:ln>
            <a:noFill/>
          </a:ln>
          <a:effectLst/>
          <a:extLst/>
        </p:spPr>
        <p:txBody>
          <a:bodyPr vert="horz" wrap="square" lIns="91429" tIns="45714" rIns="91429" bIns="45714" numCol="1" anchor="ctr" anchorCtr="0" compatLnSpc="1">
            <a:prstTxWarp prst="textNoShape">
              <a:avLst/>
            </a:prstTxWarp>
            <a:noAutofit/>
          </a:bodyPr>
          <a:lstStyle>
            <a:lvl1pPr algn="l" rtl="0" fontAlgn="base">
              <a:spcBef>
                <a:spcPct val="0"/>
              </a:spcBef>
              <a:spcAft>
                <a:spcPct val="0"/>
              </a:spcAft>
              <a:defRPr sz="2700" b="1">
                <a:solidFill>
                  <a:srgbClr val="002673"/>
                </a:solidFill>
                <a:latin typeface="+mj-lt"/>
                <a:ea typeface="+mj-ea"/>
                <a:cs typeface="+mj-cs"/>
              </a:defRPr>
            </a:lvl1pPr>
            <a:lvl2pPr algn="l" rtl="0" fontAlgn="base">
              <a:spcBef>
                <a:spcPct val="0"/>
              </a:spcBef>
              <a:spcAft>
                <a:spcPct val="0"/>
              </a:spcAft>
              <a:defRPr sz="2700" b="1">
                <a:solidFill>
                  <a:srgbClr val="002673"/>
                </a:solidFill>
                <a:latin typeface="Arial" charset="0"/>
              </a:defRPr>
            </a:lvl2pPr>
            <a:lvl3pPr algn="l" rtl="0" fontAlgn="base">
              <a:spcBef>
                <a:spcPct val="0"/>
              </a:spcBef>
              <a:spcAft>
                <a:spcPct val="0"/>
              </a:spcAft>
              <a:defRPr sz="2700" b="1">
                <a:solidFill>
                  <a:srgbClr val="002673"/>
                </a:solidFill>
                <a:latin typeface="Arial" charset="0"/>
              </a:defRPr>
            </a:lvl3pPr>
            <a:lvl4pPr algn="l" rtl="0" fontAlgn="base">
              <a:spcBef>
                <a:spcPct val="0"/>
              </a:spcBef>
              <a:spcAft>
                <a:spcPct val="0"/>
              </a:spcAft>
              <a:defRPr sz="2700" b="1">
                <a:solidFill>
                  <a:srgbClr val="002673"/>
                </a:solidFill>
                <a:latin typeface="Arial" charset="0"/>
              </a:defRPr>
            </a:lvl4pPr>
            <a:lvl5pPr algn="l" rtl="0" fontAlgn="base">
              <a:spcBef>
                <a:spcPct val="0"/>
              </a:spcBef>
              <a:spcAft>
                <a:spcPct val="0"/>
              </a:spcAft>
              <a:defRPr sz="2700" b="1">
                <a:solidFill>
                  <a:srgbClr val="002673"/>
                </a:solidFill>
                <a:latin typeface="Arial" charset="0"/>
              </a:defRPr>
            </a:lvl5pPr>
            <a:lvl6pPr marL="457200" algn="l" rtl="0" fontAlgn="base">
              <a:spcBef>
                <a:spcPct val="0"/>
              </a:spcBef>
              <a:spcAft>
                <a:spcPct val="0"/>
              </a:spcAft>
              <a:defRPr sz="2700" b="1">
                <a:solidFill>
                  <a:srgbClr val="002673"/>
                </a:solidFill>
                <a:latin typeface="Arial" charset="0"/>
              </a:defRPr>
            </a:lvl6pPr>
            <a:lvl7pPr marL="914400" algn="l" rtl="0" fontAlgn="base">
              <a:spcBef>
                <a:spcPct val="0"/>
              </a:spcBef>
              <a:spcAft>
                <a:spcPct val="0"/>
              </a:spcAft>
              <a:defRPr sz="2700" b="1">
                <a:solidFill>
                  <a:srgbClr val="002673"/>
                </a:solidFill>
                <a:latin typeface="Arial" charset="0"/>
              </a:defRPr>
            </a:lvl7pPr>
            <a:lvl8pPr marL="1371600" algn="l" rtl="0" fontAlgn="base">
              <a:spcBef>
                <a:spcPct val="0"/>
              </a:spcBef>
              <a:spcAft>
                <a:spcPct val="0"/>
              </a:spcAft>
              <a:defRPr sz="2700" b="1">
                <a:solidFill>
                  <a:srgbClr val="002673"/>
                </a:solidFill>
                <a:latin typeface="Arial" charset="0"/>
              </a:defRPr>
            </a:lvl8pPr>
            <a:lvl9pPr marL="1828800" algn="l" rtl="0" fontAlgn="base">
              <a:spcBef>
                <a:spcPct val="0"/>
              </a:spcBef>
              <a:spcAft>
                <a:spcPct val="0"/>
              </a:spcAft>
              <a:defRPr sz="2700" b="1">
                <a:solidFill>
                  <a:srgbClr val="002673"/>
                </a:solidFill>
                <a:latin typeface="Arial" charset="0"/>
              </a:defRPr>
            </a:lvl9pPr>
          </a:lstStyle>
          <a:p>
            <a:r>
              <a:rPr lang="en-ZA" sz="2000" b="0" kern="0" dirty="0" smtClean="0">
                <a:solidFill>
                  <a:srgbClr val="FFFF00"/>
                </a:solidFill>
              </a:rPr>
              <a:t>62 Solar Water Heaters  installed as demonstration systems at affordable houses in </a:t>
            </a:r>
            <a:r>
              <a:rPr lang="en-ZA" sz="2000" b="0" kern="0" dirty="0" err="1" smtClean="0">
                <a:solidFill>
                  <a:srgbClr val="FFFF00"/>
                </a:solidFill>
              </a:rPr>
              <a:t>Otjomuise</a:t>
            </a:r>
            <a:r>
              <a:rPr lang="en-ZA" sz="2000" b="0" kern="0" dirty="0" smtClean="0">
                <a:solidFill>
                  <a:srgbClr val="FFFF00"/>
                </a:solidFill>
              </a:rPr>
              <a:t> in collaboration with NHE</a:t>
            </a:r>
            <a:endParaRPr lang="en-ZA" sz="2000" b="0" kern="0" dirty="0">
              <a:solidFill>
                <a:srgbClr val="FFFF00"/>
              </a:solidFill>
            </a:endParaRPr>
          </a:p>
        </p:txBody>
      </p:sp>
    </p:spTree>
    <p:extLst>
      <p:ext uri="{BB962C8B-B14F-4D97-AF65-F5344CB8AC3E}">
        <p14:creationId xmlns:p14="http://schemas.microsoft.com/office/powerpoint/2010/main" val="3306561411"/>
      </p:ext>
    </p:extLst>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62 SWH </a:t>
            </a:r>
            <a:r>
              <a:rPr lang="de-DE" dirty="0" err="1" smtClean="0"/>
              <a:t>for</a:t>
            </a:r>
            <a:r>
              <a:rPr lang="de-DE" dirty="0" smtClean="0"/>
              <a:t> NHE</a:t>
            </a:r>
            <a:endParaRPr lang="de-DE" dirty="0"/>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074837"/>
            <a:ext cx="6885260" cy="5163945"/>
          </a:xfrm>
        </p:spPr>
      </p:pic>
    </p:spTree>
    <p:extLst>
      <p:ext uri="{BB962C8B-B14F-4D97-AF65-F5344CB8AC3E}">
        <p14:creationId xmlns:p14="http://schemas.microsoft.com/office/powerpoint/2010/main" val="105100729"/>
      </p:ext>
    </p:extLst>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84424" y="1052736"/>
            <a:ext cx="6604000" cy="4953000"/>
          </a:xfrm>
        </p:spPr>
      </p:pic>
      <p:sp>
        <p:nvSpPr>
          <p:cNvPr id="5" name="Titel 1"/>
          <p:cNvSpPr>
            <a:spLocks noGrp="1"/>
          </p:cNvSpPr>
          <p:nvPr>
            <p:ph type="title"/>
          </p:nvPr>
        </p:nvSpPr>
        <p:spPr/>
        <p:txBody>
          <a:bodyPr/>
          <a:lstStyle/>
          <a:p>
            <a:r>
              <a:rPr lang="de-DE" dirty="0" smtClean="0"/>
              <a:t>62 SWH </a:t>
            </a:r>
            <a:r>
              <a:rPr lang="de-DE" dirty="0" err="1" smtClean="0"/>
              <a:t>for</a:t>
            </a:r>
            <a:r>
              <a:rPr lang="de-DE" dirty="0" smtClean="0"/>
              <a:t> NHE</a:t>
            </a:r>
            <a:endParaRPr lang="de-DE" dirty="0"/>
          </a:p>
        </p:txBody>
      </p:sp>
      <p:sp>
        <p:nvSpPr>
          <p:cNvPr id="6" name="Rectangle 5"/>
          <p:cNvSpPr/>
          <p:nvPr/>
        </p:nvSpPr>
        <p:spPr>
          <a:xfrm>
            <a:off x="1187624" y="6093296"/>
            <a:ext cx="7820942" cy="400110"/>
          </a:xfrm>
          <a:prstGeom prst="rect">
            <a:avLst/>
          </a:prstGeom>
          <a:solidFill>
            <a:schemeClr val="accent2">
              <a:lumMod val="75000"/>
            </a:schemeClr>
          </a:solidFill>
        </p:spPr>
        <p:txBody>
          <a:bodyPr wrap="square">
            <a:spAutoFit/>
          </a:bodyPr>
          <a:lstStyle/>
          <a:p>
            <a:pPr algn="ctr"/>
            <a:r>
              <a:rPr lang="en-GB" sz="2000" dirty="0" smtClean="0">
                <a:solidFill>
                  <a:srgbClr val="FFFF00"/>
                </a:solidFill>
                <a:latin typeface="Univers"/>
              </a:rPr>
              <a:t>On-line monitoring systems installed at 6 houses</a:t>
            </a:r>
            <a:endParaRPr lang="en-US" sz="2000" dirty="0">
              <a:solidFill>
                <a:srgbClr val="FFFF00"/>
              </a:solidFill>
              <a:latin typeface="Univers"/>
            </a:endParaRPr>
          </a:p>
        </p:txBody>
      </p:sp>
    </p:spTree>
    <p:extLst>
      <p:ext uri="{BB962C8B-B14F-4D97-AF65-F5344CB8AC3E}">
        <p14:creationId xmlns:p14="http://schemas.microsoft.com/office/powerpoint/2010/main" val="2790524216"/>
      </p:ext>
    </p:extLst>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r>
              <a:rPr lang="de-DE" altLang="de-DE" smtClean="0"/>
              <a:t>Monitoring data</a:t>
            </a:r>
            <a:br>
              <a:rPr lang="de-DE" altLang="de-DE" smtClean="0"/>
            </a:br>
            <a:endParaRPr lang="de-DE" altLang="de-DE" smtClean="0"/>
          </a:p>
        </p:txBody>
      </p:sp>
      <p:pic>
        <p:nvPicPr>
          <p:cNvPr id="3075"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87624" y="836712"/>
            <a:ext cx="7811343" cy="5262168"/>
          </a:xfrm>
        </p:spPr>
      </p:pic>
      <p:sp>
        <p:nvSpPr>
          <p:cNvPr id="4" name="Rectangle 3"/>
          <p:cNvSpPr/>
          <p:nvPr/>
        </p:nvSpPr>
        <p:spPr>
          <a:xfrm>
            <a:off x="1187624" y="6093296"/>
            <a:ext cx="7820942" cy="400110"/>
          </a:xfrm>
          <a:prstGeom prst="rect">
            <a:avLst/>
          </a:prstGeom>
          <a:solidFill>
            <a:schemeClr val="accent2">
              <a:lumMod val="75000"/>
            </a:schemeClr>
          </a:solidFill>
        </p:spPr>
        <p:txBody>
          <a:bodyPr wrap="square">
            <a:spAutoFit/>
          </a:bodyPr>
          <a:lstStyle/>
          <a:p>
            <a:pPr algn="ctr"/>
            <a:r>
              <a:rPr lang="en-GB" sz="2000" dirty="0" smtClean="0">
                <a:solidFill>
                  <a:srgbClr val="FFFF00"/>
                </a:solidFill>
                <a:latin typeface="Univers"/>
              </a:rPr>
              <a:t>On-line monitoring systems installed at 6 houses</a:t>
            </a:r>
            <a:endParaRPr lang="en-US" sz="2000" dirty="0">
              <a:solidFill>
                <a:srgbClr val="FFFF00"/>
              </a:solidFill>
              <a:latin typeface="Univers"/>
            </a:endParaRPr>
          </a:p>
        </p:txBody>
      </p:sp>
    </p:spTree>
    <p:extLst>
      <p:ext uri="{BB962C8B-B14F-4D97-AF65-F5344CB8AC3E}">
        <p14:creationId xmlns:p14="http://schemas.microsoft.com/office/powerpoint/2010/main" val="3381938267"/>
      </p:ext>
    </p:extLst>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990600" y="858416"/>
            <a:ext cx="2429272" cy="914400"/>
          </a:xfrm>
        </p:spPr>
        <p:txBody>
          <a:bodyPr/>
          <a:lstStyle/>
          <a:p>
            <a:r>
              <a:rPr lang="de-DE" altLang="de-DE" dirty="0" smtClean="0"/>
              <a:t>Total electricity consumption for NHE 2141 (no SWH installed)</a:t>
            </a:r>
          </a:p>
        </p:txBody>
      </p:sp>
      <p:pic>
        <p:nvPicPr>
          <p:cNvPr id="7171"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4425"/>
          <a:stretch/>
        </p:blipFill>
        <p:spPr>
          <a:xfrm>
            <a:off x="3419872" y="0"/>
            <a:ext cx="5501890" cy="6493406"/>
          </a:xfrm>
          <a:noFill/>
          <a:extLst>
            <a:ext uri="{909E8E84-426E-40DD-AFC4-6F175D3DCCD1}">
              <a14:hiddenFill xmlns:a14="http://schemas.microsoft.com/office/drawing/2010/main">
                <a:gradFill rotWithShape="0">
                  <a:gsLst>
                    <a:gs pos="0">
                      <a:srgbClr val="FFD627"/>
                    </a:gs>
                    <a:gs pos="100000">
                      <a:srgbClr val="FFFFCC"/>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4" name="Rectangle 3"/>
          <p:cNvSpPr/>
          <p:nvPr/>
        </p:nvSpPr>
        <p:spPr>
          <a:xfrm>
            <a:off x="1187624" y="6093296"/>
            <a:ext cx="7820942" cy="400110"/>
          </a:xfrm>
          <a:prstGeom prst="rect">
            <a:avLst/>
          </a:prstGeom>
          <a:solidFill>
            <a:schemeClr val="accent2">
              <a:lumMod val="75000"/>
            </a:schemeClr>
          </a:solidFill>
        </p:spPr>
        <p:txBody>
          <a:bodyPr wrap="square">
            <a:spAutoFit/>
          </a:bodyPr>
          <a:lstStyle/>
          <a:p>
            <a:pPr algn="ctr"/>
            <a:r>
              <a:rPr lang="en-US" sz="2000" dirty="0" smtClean="0">
                <a:solidFill>
                  <a:srgbClr val="FFFF00"/>
                </a:solidFill>
                <a:latin typeface="Univers"/>
              </a:rPr>
              <a:t>About a third of energy demand goes to heat water</a:t>
            </a:r>
            <a:endParaRPr lang="en-US" sz="2000" dirty="0">
              <a:solidFill>
                <a:srgbClr val="FFFF00"/>
              </a:solidFill>
              <a:latin typeface="Univers"/>
            </a:endParaRPr>
          </a:p>
        </p:txBody>
      </p:sp>
    </p:spTree>
    <p:extLst>
      <p:ext uri="{BB962C8B-B14F-4D97-AF65-F5344CB8AC3E}">
        <p14:creationId xmlns:p14="http://schemas.microsoft.com/office/powerpoint/2010/main" val="1076648785"/>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88640"/>
            <a:ext cx="7772400" cy="725760"/>
          </a:xfrm>
        </p:spPr>
        <p:txBody>
          <a:bodyPr/>
          <a:lstStyle/>
          <a:p>
            <a:r>
              <a:rPr lang="en-US" sz="4000" dirty="0" smtClean="0"/>
              <a:t>Outline</a:t>
            </a:r>
            <a:endParaRPr lang="en-US" sz="4000" dirty="0"/>
          </a:p>
        </p:txBody>
      </p:sp>
      <p:sp>
        <p:nvSpPr>
          <p:cNvPr id="3" name="Content Placeholder 2"/>
          <p:cNvSpPr>
            <a:spLocks noGrp="1"/>
          </p:cNvSpPr>
          <p:nvPr>
            <p:ph idx="1"/>
          </p:nvPr>
        </p:nvSpPr>
        <p:spPr>
          <a:xfrm>
            <a:off x="1066800" y="1196752"/>
            <a:ext cx="7696200" cy="4953000"/>
          </a:xfrm>
        </p:spPr>
        <p:txBody>
          <a:bodyPr/>
          <a:lstStyle/>
          <a:p>
            <a:pPr marL="0" indent="0"/>
            <a:endParaRPr lang="en-US" sz="2800" dirty="0" smtClean="0">
              <a:cs typeface="Aharoni" panose="02010803020104030203" pitchFamily="2" charset="-79"/>
            </a:endParaRPr>
          </a:p>
          <a:p>
            <a:pPr>
              <a:buFont typeface="Arial" pitchFamily="34" charset="0"/>
              <a:buChar char="•"/>
            </a:pPr>
            <a:r>
              <a:rPr lang="en-US" sz="2800" dirty="0" smtClean="0">
                <a:cs typeface="Aharoni" panose="02010803020104030203" pitchFamily="2" charset="-79"/>
              </a:rPr>
              <a:t>Introduction</a:t>
            </a:r>
          </a:p>
          <a:p>
            <a:pPr>
              <a:buFont typeface="Arial" pitchFamily="34" charset="0"/>
              <a:buChar char="•"/>
            </a:pPr>
            <a:r>
              <a:rPr lang="en-GB" sz="2800" dirty="0" smtClean="0">
                <a:cs typeface="Aharoni" panose="02010803020104030203" pitchFamily="2" charset="-79"/>
              </a:rPr>
              <a:t>Focus of SOLTRAIN I and II in Namibia</a:t>
            </a:r>
          </a:p>
          <a:p>
            <a:pPr>
              <a:buFont typeface="Arial" pitchFamily="34" charset="0"/>
              <a:buChar char="•"/>
            </a:pPr>
            <a:r>
              <a:rPr lang="en-GB" sz="2800" dirty="0" smtClean="0">
                <a:cs typeface="Aharoni" panose="02010803020104030203" pitchFamily="2" charset="-79"/>
              </a:rPr>
              <a:t>Establishment of Centre of Competence under the framework of SOLTRAIN Project</a:t>
            </a:r>
            <a:endParaRPr lang="en-US" sz="2800" dirty="0" smtClean="0">
              <a:cs typeface="Aharoni" panose="02010803020104030203" pitchFamily="2" charset="-79"/>
            </a:endParaRPr>
          </a:p>
          <a:p>
            <a:pPr>
              <a:buFont typeface="Arial" pitchFamily="34" charset="0"/>
              <a:buChar char="•"/>
            </a:pPr>
            <a:r>
              <a:rPr lang="en-US" sz="2800" dirty="0" smtClean="0">
                <a:cs typeface="Aharoni" panose="02010803020104030203" pitchFamily="2" charset="-79"/>
              </a:rPr>
              <a:t>Collaboration with National Housing Enterprise</a:t>
            </a:r>
          </a:p>
          <a:p>
            <a:pPr>
              <a:buFont typeface="Arial" pitchFamily="34" charset="0"/>
              <a:buChar char="•"/>
            </a:pPr>
            <a:r>
              <a:rPr lang="en-US" sz="2800" dirty="0" smtClean="0">
                <a:cs typeface="Aharoni" panose="02010803020104030203" pitchFamily="2" charset="-79"/>
              </a:rPr>
              <a:t>Conclusions</a:t>
            </a:r>
            <a:endParaRPr lang="en-US" sz="2800" dirty="0">
              <a:cs typeface="Aharoni" panose="02010803020104030203" pitchFamily="2" charset="-79"/>
            </a:endParaRPr>
          </a:p>
          <a:p>
            <a:endParaRPr lang="en-US" sz="2800" dirty="0"/>
          </a:p>
          <a:p>
            <a:endParaRPr lang="en-US" sz="2800" dirty="0"/>
          </a:p>
        </p:txBody>
      </p:sp>
      <p:pic>
        <p:nvPicPr>
          <p:cNvPr id="8" name="Picture 2" descr="C:\Users\user\AppData\Local\Temp\nei logo 01 Textbased v11-1.jpg"/>
          <p:cNvPicPr>
            <a:picLocks noChangeAspect="1" noChangeArrowheads="1"/>
          </p:cNvPicPr>
          <p:nvPr/>
        </p:nvPicPr>
        <p:blipFill>
          <a:blip r:embed="rId2" cstate="print"/>
          <a:srcRect/>
          <a:stretch>
            <a:fillRect/>
          </a:stretch>
        </p:blipFill>
        <p:spPr bwMode="auto">
          <a:xfrm>
            <a:off x="6516216" y="4944290"/>
            <a:ext cx="2304256" cy="1342230"/>
          </a:xfrm>
          <a:prstGeom prst="rect">
            <a:avLst/>
          </a:prstGeom>
          <a:noFill/>
        </p:spPr>
      </p:pic>
    </p:spTree>
    <p:extLst>
      <p:ext uri="{BB962C8B-B14F-4D97-AF65-F5344CB8AC3E}">
        <p14:creationId xmlns:p14="http://schemas.microsoft.com/office/powerpoint/2010/main" val="4283792085"/>
      </p:ext>
    </p:extLst>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de-DE" altLang="de-DE" smtClean="0"/>
              <a:t>Total electricity consumption for NHE 2140 (SWH installed)</a:t>
            </a:r>
          </a:p>
        </p:txBody>
      </p:sp>
      <p:pic>
        <p:nvPicPr>
          <p:cNvPr id="5123"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9556"/>
          <a:stretch/>
        </p:blipFill>
        <p:spPr>
          <a:xfrm>
            <a:off x="3275855" y="1447800"/>
            <a:ext cx="5616625" cy="4795955"/>
          </a:xfrm>
          <a:noFill/>
          <a:extLst>
            <a:ext uri="{909E8E84-426E-40DD-AFC4-6F175D3DCCD1}">
              <a14:hiddenFill xmlns:a14="http://schemas.microsoft.com/office/drawing/2010/main">
                <a:gradFill rotWithShape="0">
                  <a:gsLst>
                    <a:gs pos="0">
                      <a:srgbClr val="FFD627"/>
                    </a:gs>
                    <a:gs pos="100000">
                      <a:srgbClr val="FFFFCC"/>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5" name="Rectangle 4"/>
          <p:cNvSpPr/>
          <p:nvPr/>
        </p:nvSpPr>
        <p:spPr>
          <a:xfrm>
            <a:off x="1187624" y="6093296"/>
            <a:ext cx="7820942" cy="400110"/>
          </a:xfrm>
          <a:prstGeom prst="rect">
            <a:avLst/>
          </a:prstGeom>
          <a:solidFill>
            <a:schemeClr val="accent2">
              <a:lumMod val="75000"/>
            </a:schemeClr>
          </a:solidFill>
        </p:spPr>
        <p:txBody>
          <a:bodyPr wrap="square">
            <a:spAutoFit/>
          </a:bodyPr>
          <a:lstStyle/>
          <a:p>
            <a:pPr algn="ctr"/>
            <a:r>
              <a:rPr lang="en-US" sz="2000" dirty="0" smtClean="0">
                <a:solidFill>
                  <a:srgbClr val="FFFF00"/>
                </a:solidFill>
                <a:latin typeface="Univers"/>
              </a:rPr>
              <a:t>Zero % of energy demand goes to heat water</a:t>
            </a:r>
            <a:endParaRPr lang="en-US" sz="2000" dirty="0">
              <a:solidFill>
                <a:srgbClr val="FFFF00"/>
              </a:solidFill>
              <a:latin typeface="Univers"/>
            </a:endParaRPr>
          </a:p>
        </p:txBody>
      </p:sp>
    </p:spTree>
    <p:extLst>
      <p:ext uri="{BB962C8B-B14F-4D97-AF65-F5344CB8AC3E}">
        <p14:creationId xmlns:p14="http://schemas.microsoft.com/office/powerpoint/2010/main" val="4220958218"/>
      </p:ext>
    </p:extLst>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827584" y="188640"/>
            <a:ext cx="8316416" cy="792088"/>
          </a:xfrm>
        </p:spPr>
        <p:txBody>
          <a:bodyPr/>
          <a:lstStyle/>
          <a:p>
            <a:r>
              <a:rPr lang="de-DE" altLang="de-DE" sz="1600" dirty="0" smtClean="0"/>
              <a:t>Energy balance of hot water consumption for NHE 2141 (without SWH) and NHE 2140 with Solar Water Heater</a:t>
            </a:r>
          </a:p>
        </p:txBody>
      </p:sp>
      <p:pic>
        <p:nvPicPr>
          <p:cNvPr id="6147"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1197"/>
          <a:stretch/>
        </p:blipFill>
        <p:spPr>
          <a:xfrm>
            <a:off x="4616078" y="1246349"/>
            <a:ext cx="4392488" cy="4126869"/>
          </a:xfrm>
          <a:noFill/>
          <a:extLst>
            <a:ext uri="{909E8E84-426E-40DD-AFC4-6F175D3DCCD1}">
              <a14:hiddenFill xmlns:a14="http://schemas.microsoft.com/office/drawing/2010/main">
                <a:gradFill rotWithShape="0">
                  <a:gsLst>
                    <a:gs pos="0">
                      <a:srgbClr val="FFD627"/>
                    </a:gs>
                    <a:gs pos="100000">
                      <a:srgbClr val="FFFFCC"/>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4" name="Rectangle 3"/>
          <p:cNvSpPr/>
          <p:nvPr/>
        </p:nvSpPr>
        <p:spPr>
          <a:xfrm>
            <a:off x="1187624" y="6093296"/>
            <a:ext cx="7820942" cy="707886"/>
          </a:xfrm>
          <a:prstGeom prst="rect">
            <a:avLst/>
          </a:prstGeom>
          <a:solidFill>
            <a:schemeClr val="accent2">
              <a:lumMod val="75000"/>
            </a:schemeClr>
          </a:solidFill>
        </p:spPr>
        <p:txBody>
          <a:bodyPr wrap="square">
            <a:spAutoFit/>
          </a:bodyPr>
          <a:lstStyle/>
          <a:p>
            <a:pPr algn="ctr"/>
            <a:r>
              <a:rPr lang="en-US" sz="2000" dirty="0" smtClean="0">
                <a:solidFill>
                  <a:srgbClr val="FFFF00"/>
                </a:solidFill>
                <a:latin typeface="Univers"/>
              </a:rPr>
              <a:t>Both systems has losses but the user of 2141 pays electricity including the losses while 2140 all covered by the sun</a:t>
            </a:r>
            <a:endParaRPr lang="en-US" sz="2000" dirty="0">
              <a:solidFill>
                <a:srgbClr val="FFFF00"/>
              </a:solidFill>
              <a:latin typeface="Univers"/>
            </a:endParaRP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69746"/>
          <a:stretch/>
        </p:blipFill>
        <p:spPr bwMode="auto">
          <a:xfrm>
            <a:off x="356889" y="1246349"/>
            <a:ext cx="4143104" cy="4342892"/>
          </a:xfrm>
          <a:prstGeom prst="rect">
            <a:avLst/>
          </a:prstGeom>
          <a:noFill/>
          <a:ln>
            <a:noFill/>
          </a:ln>
          <a:effectLst/>
          <a:extLst>
            <a:ext uri="{909E8E84-426E-40DD-AFC4-6F175D3DCCD1}">
              <a14:hiddenFill xmlns:a14="http://schemas.microsoft.com/office/drawing/2010/main">
                <a:gradFill rotWithShape="0">
                  <a:gsLst>
                    <a:gs pos="0">
                      <a:srgbClr val="FFD627"/>
                    </a:gs>
                    <a:gs pos="100000">
                      <a:srgbClr val="FFFFCC"/>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340291"/>
      </p:ext>
    </p:extLst>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de-DE" altLang="de-DE" smtClean="0"/>
              <a:t>Energy balance of solar input and hot water consumption for NHE 2140 (SWH installed)</a:t>
            </a:r>
          </a:p>
        </p:txBody>
      </p:sp>
      <p:pic>
        <p:nvPicPr>
          <p:cNvPr id="4099"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9746"/>
          <a:stretch/>
        </p:blipFill>
        <p:spPr>
          <a:xfrm>
            <a:off x="3752487" y="1246348"/>
            <a:ext cx="5400601" cy="5047003"/>
          </a:xfrm>
          <a:noFill/>
          <a:extLst>
            <a:ext uri="{909E8E84-426E-40DD-AFC4-6F175D3DCCD1}">
              <a14:hiddenFill xmlns:a14="http://schemas.microsoft.com/office/drawing/2010/main">
                <a:gradFill rotWithShape="0">
                  <a:gsLst>
                    <a:gs pos="0">
                      <a:srgbClr val="FFD627"/>
                    </a:gs>
                    <a:gs pos="100000">
                      <a:srgbClr val="FFFFCC"/>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4" name="Rectangle 3"/>
          <p:cNvSpPr/>
          <p:nvPr/>
        </p:nvSpPr>
        <p:spPr>
          <a:xfrm>
            <a:off x="1215554" y="6093296"/>
            <a:ext cx="7820942" cy="400110"/>
          </a:xfrm>
          <a:prstGeom prst="rect">
            <a:avLst/>
          </a:prstGeom>
          <a:solidFill>
            <a:schemeClr val="accent2">
              <a:lumMod val="75000"/>
            </a:schemeClr>
          </a:solidFill>
        </p:spPr>
        <p:txBody>
          <a:bodyPr wrap="square">
            <a:spAutoFit/>
          </a:bodyPr>
          <a:lstStyle/>
          <a:p>
            <a:pPr algn="ctr"/>
            <a:r>
              <a:rPr lang="en-US" sz="2000" dirty="0" smtClean="0">
                <a:solidFill>
                  <a:srgbClr val="FFFF00"/>
                </a:solidFill>
                <a:latin typeface="Univers"/>
              </a:rPr>
              <a:t>Although there are losses, user does not pay for used energy</a:t>
            </a:r>
            <a:endParaRPr lang="en-US" sz="2000" dirty="0">
              <a:solidFill>
                <a:srgbClr val="FFFF00"/>
              </a:solidFill>
              <a:latin typeface="Univers"/>
            </a:endParaRPr>
          </a:p>
        </p:txBody>
      </p:sp>
      <p:sp>
        <p:nvSpPr>
          <p:cNvPr id="5" name="TextBox 4"/>
          <p:cNvSpPr txBox="1"/>
          <p:nvPr/>
        </p:nvSpPr>
        <p:spPr>
          <a:xfrm>
            <a:off x="7452320" y="2572827"/>
            <a:ext cx="936104" cy="461665"/>
          </a:xfrm>
          <a:prstGeom prst="rect">
            <a:avLst/>
          </a:prstGeom>
          <a:noFill/>
        </p:spPr>
        <p:txBody>
          <a:bodyPr wrap="square" rtlCol="0">
            <a:spAutoFit/>
          </a:bodyPr>
          <a:lstStyle/>
          <a:p>
            <a:r>
              <a:rPr lang="en-ZA" dirty="0" smtClean="0"/>
              <a:t>losses</a:t>
            </a:r>
            <a:endParaRPr lang="en-ZA" dirty="0"/>
          </a:p>
        </p:txBody>
      </p:sp>
    </p:spTree>
    <p:extLst>
      <p:ext uri="{BB962C8B-B14F-4D97-AF65-F5344CB8AC3E}">
        <p14:creationId xmlns:p14="http://schemas.microsoft.com/office/powerpoint/2010/main" val="2365491722"/>
      </p:ext>
    </p:extLst>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26976"/>
            <a:ext cx="7772400" cy="653752"/>
          </a:xfrm>
        </p:spPr>
        <p:txBody>
          <a:bodyPr/>
          <a:lstStyle/>
          <a:p>
            <a:r>
              <a:rPr lang="en-ZA" sz="4000" dirty="0" smtClean="0"/>
              <a:t>Conclusions</a:t>
            </a:r>
            <a:endParaRPr lang="en-ZA" sz="4000" dirty="0"/>
          </a:p>
        </p:txBody>
      </p:sp>
      <p:sp>
        <p:nvSpPr>
          <p:cNvPr id="3" name="Content Placeholder 2"/>
          <p:cNvSpPr>
            <a:spLocks noGrp="1"/>
          </p:cNvSpPr>
          <p:nvPr>
            <p:ph idx="1"/>
          </p:nvPr>
        </p:nvSpPr>
        <p:spPr>
          <a:xfrm>
            <a:off x="1066800" y="980728"/>
            <a:ext cx="7897688" cy="5472608"/>
          </a:xfrm>
        </p:spPr>
        <p:txBody>
          <a:bodyPr/>
          <a:lstStyle/>
          <a:p>
            <a:pPr>
              <a:buFont typeface="Arial" panose="020B0604020202020204" pitchFamily="34" charset="0"/>
              <a:buChar char="•"/>
            </a:pPr>
            <a:r>
              <a:rPr lang="en-ZA" sz="2000" dirty="0" err="1" smtClean="0"/>
              <a:t>Soltrain</a:t>
            </a:r>
            <a:r>
              <a:rPr lang="en-ZA" sz="2000" dirty="0" smtClean="0"/>
              <a:t> has been instrumental in the establishment of Centres of Competence in Namibia;</a:t>
            </a:r>
          </a:p>
          <a:p>
            <a:pPr>
              <a:buFont typeface="Arial" panose="020B0604020202020204" pitchFamily="34" charset="0"/>
              <a:buChar char="•"/>
            </a:pPr>
            <a:endParaRPr lang="en-ZA" sz="2000" dirty="0"/>
          </a:p>
          <a:p>
            <a:pPr>
              <a:buFont typeface="Arial" panose="020B0604020202020204" pitchFamily="34" charset="0"/>
              <a:buChar char="•"/>
            </a:pPr>
            <a:r>
              <a:rPr lang="en-ZA" sz="2000" dirty="0" smtClean="0"/>
              <a:t>Centres of competence will assist in developing local capacity on solar thermal technologies, applications, adopt </a:t>
            </a:r>
            <a:r>
              <a:rPr lang="en-ZA" sz="2000" dirty="0"/>
              <a:t>&amp; enforce quality </a:t>
            </a:r>
            <a:r>
              <a:rPr lang="en-ZA" sz="2000" dirty="0" smtClean="0"/>
              <a:t>standards coordinated by NEI</a:t>
            </a:r>
          </a:p>
          <a:p>
            <a:pPr>
              <a:buFont typeface="Arial" panose="020B0604020202020204" pitchFamily="34" charset="0"/>
              <a:buChar char="•"/>
            </a:pPr>
            <a:endParaRPr lang="en-ZA" sz="2000" dirty="0" smtClean="0"/>
          </a:p>
          <a:p>
            <a:pPr>
              <a:buFont typeface="Arial" panose="020B0604020202020204" pitchFamily="34" charset="0"/>
              <a:buChar char="•"/>
            </a:pPr>
            <a:r>
              <a:rPr lang="en-ZA" sz="2000" dirty="0" smtClean="0"/>
              <a:t>One </a:t>
            </a:r>
            <a:r>
              <a:rPr lang="en-ZA" sz="2000" dirty="0"/>
              <a:t>solution is to establish a local testing centre for </a:t>
            </a:r>
            <a:r>
              <a:rPr lang="en-ZA" sz="2000" dirty="0" smtClean="0"/>
              <a:t>verifying new </a:t>
            </a:r>
            <a:r>
              <a:rPr lang="en-ZA" sz="2000" dirty="0"/>
              <a:t>entering the </a:t>
            </a:r>
            <a:r>
              <a:rPr lang="en-ZA" sz="2000" dirty="0" smtClean="0"/>
              <a:t>market</a:t>
            </a:r>
          </a:p>
          <a:p>
            <a:pPr>
              <a:buFont typeface="Arial" panose="020B0604020202020204" pitchFamily="34" charset="0"/>
              <a:buChar char="•"/>
            </a:pPr>
            <a:r>
              <a:rPr lang="en-ZA" sz="2000" dirty="0" smtClean="0"/>
              <a:t>The </a:t>
            </a:r>
            <a:r>
              <a:rPr lang="en-ZA" sz="2000" dirty="0"/>
              <a:t>User’s own financial contributions towards demonstration systems instils a sense of ownership – towards care and sustainability;  </a:t>
            </a:r>
          </a:p>
          <a:p>
            <a:pPr>
              <a:buFont typeface="Arial" panose="020B0604020202020204" pitchFamily="34" charset="0"/>
              <a:buChar char="•"/>
            </a:pPr>
            <a:endParaRPr lang="en-ZA" sz="2000" dirty="0"/>
          </a:p>
          <a:p>
            <a:pPr>
              <a:buFont typeface="Arial" panose="020B0604020202020204" pitchFamily="34" charset="0"/>
              <a:buChar char="•"/>
            </a:pPr>
            <a:r>
              <a:rPr lang="en-ZA" sz="2000" dirty="0"/>
              <a:t>Collaboration with NHE on installing solar water heaters will inform decisions on mass </a:t>
            </a:r>
            <a:r>
              <a:rPr lang="en-ZA" sz="2000" dirty="0" smtClean="0"/>
              <a:t>installations of SWH on </a:t>
            </a:r>
            <a:r>
              <a:rPr lang="en-ZA" sz="2000" dirty="0"/>
              <a:t>mass housing project.</a:t>
            </a:r>
          </a:p>
          <a:p>
            <a:pPr>
              <a:buFont typeface="Arial" panose="020B0604020202020204" pitchFamily="34" charset="0"/>
              <a:buChar char="•"/>
            </a:pPr>
            <a:endParaRPr lang="en-ZA" dirty="0" smtClean="0"/>
          </a:p>
          <a:p>
            <a:pPr>
              <a:buFont typeface="Arial" panose="020B0604020202020204" pitchFamily="34" charset="0"/>
              <a:buChar char="•"/>
            </a:pPr>
            <a:endParaRPr lang="en-ZA" dirty="0"/>
          </a:p>
          <a:p>
            <a:pPr>
              <a:buFont typeface="Arial" panose="020B0604020202020204" pitchFamily="34" charset="0"/>
              <a:buChar char="•"/>
            </a:pPr>
            <a:endParaRPr lang="en-ZA" dirty="0" smtClean="0"/>
          </a:p>
          <a:p>
            <a:pPr>
              <a:buFont typeface="Arial" panose="020B0604020202020204" pitchFamily="34" charset="0"/>
              <a:buChar char="•"/>
            </a:pPr>
            <a:endParaRPr lang="en-ZA" dirty="0" smtClean="0"/>
          </a:p>
          <a:p>
            <a:pPr>
              <a:buFont typeface="Arial" panose="020B0604020202020204" pitchFamily="34" charset="0"/>
              <a:buChar char="•"/>
            </a:pPr>
            <a:endParaRPr lang="en-ZA" dirty="0"/>
          </a:p>
          <a:p>
            <a:pPr>
              <a:buFont typeface="Arial" panose="020B0604020202020204" pitchFamily="34" charset="0"/>
              <a:buChar char="•"/>
            </a:pPr>
            <a:endParaRPr lang="en-ZA" dirty="0" smtClean="0"/>
          </a:p>
          <a:p>
            <a:pPr>
              <a:buFont typeface="Arial" panose="020B0604020202020204" pitchFamily="34" charset="0"/>
              <a:buChar char="•"/>
            </a:pPr>
            <a:endParaRPr lang="en-ZA" dirty="0" smtClean="0"/>
          </a:p>
          <a:p>
            <a:pPr>
              <a:buFont typeface="Arial" panose="020B0604020202020204" pitchFamily="34" charset="0"/>
              <a:buChar char="•"/>
            </a:pPr>
            <a:endParaRPr lang="en-ZA" sz="1000" dirty="0" smtClean="0"/>
          </a:p>
          <a:p>
            <a:pPr marL="0" indent="0"/>
            <a:endParaRPr lang="en-ZA" dirty="0" smtClean="0"/>
          </a:p>
          <a:p>
            <a:pPr>
              <a:buFont typeface="Arial" panose="020B0604020202020204" pitchFamily="34" charset="0"/>
              <a:buChar char="•"/>
            </a:pPr>
            <a:endParaRPr lang="en-ZA" dirty="0"/>
          </a:p>
        </p:txBody>
      </p:sp>
    </p:spTree>
    <p:extLst>
      <p:ext uri="{BB962C8B-B14F-4D97-AF65-F5344CB8AC3E}">
        <p14:creationId xmlns:p14="http://schemas.microsoft.com/office/powerpoint/2010/main" val="204663840"/>
      </p:ext>
    </p:extLst>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1936" y="28925"/>
            <a:ext cx="184708" cy="461653"/>
          </a:xfrm>
          <a:prstGeom prst="rect">
            <a:avLst/>
          </a:prstGeom>
          <a:noFill/>
          <a:ln w="9525">
            <a:noFill/>
            <a:miter lim="800000"/>
            <a:headEnd/>
            <a:tailEnd/>
          </a:ln>
        </p:spPr>
        <p:txBody>
          <a:bodyPr wrap="none" lIns="91429" tIns="45714" rIns="91429" bIns="45714" anchor="ctr">
            <a:spAutoFit/>
          </a:bodyPr>
          <a:lstStyle/>
          <a:p>
            <a:pPr eaLnBrk="0" hangingPunct="0"/>
            <a:endParaRPr lang="en-US"/>
          </a:p>
        </p:txBody>
      </p:sp>
      <p:sp>
        <p:nvSpPr>
          <p:cNvPr id="36871" name="Rectangle 12"/>
          <p:cNvSpPr>
            <a:spLocks noChangeArrowheads="1"/>
          </p:cNvSpPr>
          <p:nvPr/>
        </p:nvSpPr>
        <p:spPr bwMode="auto">
          <a:xfrm>
            <a:off x="0" y="2442216"/>
            <a:ext cx="9144000" cy="863091"/>
          </a:xfrm>
          <a:prstGeom prst="rect">
            <a:avLst/>
          </a:prstGeom>
          <a:noFill/>
          <a:ln w="9525">
            <a:noFill/>
            <a:miter lim="800000"/>
            <a:headEnd/>
            <a:tailEnd/>
          </a:ln>
        </p:spPr>
        <p:txBody>
          <a:bodyPr lIns="91429" tIns="45714" rIns="91429" bIns="45714" anchor="b"/>
          <a:lstStyle/>
          <a:p>
            <a:pPr algn="ctr" eaLnBrk="0" hangingPunct="0"/>
            <a:r>
              <a:rPr lang="en-US" sz="4800" b="1" dirty="0">
                <a:solidFill>
                  <a:srgbClr val="0000FF"/>
                </a:solidFill>
                <a:latin typeface="Century Gothic" pitchFamily="34" charset="0"/>
              </a:rPr>
              <a:t>THANK YOU</a:t>
            </a:r>
          </a:p>
        </p:txBody>
      </p:sp>
      <p:sp>
        <p:nvSpPr>
          <p:cNvPr id="12" name="TextBox 11"/>
          <p:cNvSpPr txBox="1"/>
          <p:nvPr/>
        </p:nvSpPr>
        <p:spPr>
          <a:xfrm>
            <a:off x="1571604" y="5143512"/>
            <a:ext cx="6357982" cy="738652"/>
          </a:xfrm>
          <a:prstGeom prst="rect">
            <a:avLst/>
          </a:prstGeom>
          <a:noFill/>
        </p:spPr>
        <p:txBody>
          <a:bodyPr wrap="square" lIns="91429" tIns="45714" rIns="91429" bIns="45714">
            <a:spAutoFit/>
          </a:bodyPr>
          <a:lstStyle/>
          <a:p>
            <a:pPr algn="ctr" eaLnBrk="0" hangingPunct="0">
              <a:defRPr/>
            </a:pPr>
            <a:r>
              <a:rPr lang="en-US" sz="2100" b="1" dirty="0" smtClean="0">
                <a:solidFill>
                  <a:srgbClr val="0000FF"/>
                </a:solidFill>
              </a:rPr>
              <a:t>Namibia Energy  Institute (NEI)</a:t>
            </a:r>
          </a:p>
          <a:p>
            <a:pPr algn="ctr" eaLnBrk="0" hangingPunct="0">
              <a:defRPr/>
            </a:pPr>
            <a:r>
              <a:rPr lang="en-US" sz="2100" b="1" dirty="0" smtClean="0">
                <a:solidFill>
                  <a:srgbClr val="0000FF"/>
                </a:solidFill>
              </a:rPr>
              <a:t>Email: nei@nust.na </a:t>
            </a:r>
            <a:endParaRPr lang="en-US" sz="2100" b="1" dirty="0">
              <a:solidFill>
                <a:srgbClr val="0000FF"/>
              </a:solidFill>
            </a:endParaRPr>
          </a:p>
        </p:txBody>
      </p:sp>
      <p:pic>
        <p:nvPicPr>
          <p:cNvPr id="10" name="Picture 2" descr="C:\Users\user\AppData\Local\Temp\nei logo 01 Textbased v11-1.jpg"/>
          <p:cNvPicPr>
            <a:picLocks noChangeAspect="1" noChangeArrowheads="1"/>
          </p:cNvPicPr>
          <p:nvPr/>
        </p:nvPicPr>
        <p:blipFill>
          <a:blip r:embed="rId3" cstate="print"/>
          <a:srcRect/>
          <a:stretch>
            <a:fillRect/>
          </a:stretch>
        </p:blipFill>
        <p:spPr bwMode="auto">
          <a:xfrm>
            <a:off x="6876256" y="4725144"/>
            <a:ext cx="2267744" cy="1584176"/>
          </a:xfrm>
          <a:prstGeom prst="rect">
            <a:avLst/>
          </a:prstGeom>
          <a:noFill/>
        </p:spPr>
      </p:pic>
      <p:grpSp>
        <p:nvGrpSpPr>
          <p:cNvPr id="6" name="Group 5"/>
          <p:cNvGrpSpPr/>
          <p:nvPr/>
        </p:nvGrpSpPr>
        <p:grpSpPr>
          <a:xfrm>
            <a:off x="6852942" y="253606"/>
            <a:ext cx="2153287" cy="761365"/>
            <a:chOff x="6338" y="6357"/>
            <a:chExt cx="1619411" cy="552435"/>
          </a:xfrm>
        </p:grpSpPr>
        <p:grpSp>
          <p:nvGrpSpPr>
            <p:cNvPr id="7" name="Group 6"/>
            <p:cNvGrpSpPr>
              <a:grpSpLocks/>
            </p:cNvGrpSpPr>
            <p:nvPr/>
          </p:nvGrpSpPr>
          <p:grpSpPr bwMode="auto">
            <a:xfrm>
              <a:off x="6338" y="6357"/>
              <a:ext cx="496911" cy="552435"/>
              <a:chOff x="10" y="10"/>
              <a:chExt cx="784" cy="869"/>
            </a:xfrm>
          </p:grpSpPr>
          <p:grpSp>
            <p:nvGrpSpPr>
              <p:cNvPr id="9" name="Group 8"/>
              <p:cNvGrpSpPr>
                <a:grpSpLocks/>
              </p:cNvGrpSpPr>
              <p:nvPr/>
            </p:nvGrpSpPr>
            <p:grpSpPr bwMode="auto">
              <a:xfrm>
                <a:off x="167" y="164"/>
                <a:ext cx="335" cy="427"/>
                <a:chOff x="167" y="164"/>
                <a:chExt cx="335" cy="427"/>
              </a:xfrm>
            </p:grpSpPr>
            <p:sp>
              <p:nvSpPr>
                <p:cNvPr id="18" name="Freeform 17"/>
                <p:cNvSpPr>
                  <a:spLocks/>
                </p:cNvSpPr>
                <p:nvPr/>
              </p:nvSpPr>
              <p:spPr bwMode="auto">
                <a:xfrm>
                  <a:off x="167" y="164"/>
                  <a:ext cx="335" cy="427"/>
                </a:xfrm>
                <a:custGeom>
                  <a:avLst/>
                  <a:gdLst>
                    <a:gd name="T0" fmla="+- 0 1279 951"/>
                    <a:gd name="T1" fmla="*/ T0 w 335"/>
                    <a:gd name="T2" fmla="+- 0 892 892"/>
                    <a:gd name="T3" fmla="*/ 892 h 427"/>
                    <a:gd name="T4" fmla="+- 0 1268 951"/>
                    <a:gd name="T5" fmla="*/ T4 w 335"/>
                    <a:gd name="T6" fmla="+- 0 894 892"/>
                    <a:gd name="T7" fmla="*/ 894 h 427"/>
                    <a:gd name="T8" fmla="+- 0 1249 951"/>
                    <a:gd name="T9" fmla="*/ T8 w 335"/>
                    <a:gd name="T10" fmla="+- 0 904 892"/>
                    <a:gd name="T11" fmla="*/ 904 h 427"/>
                    <a:gd name="T12" fmla="+- 0 951 951"/>
                    <a:gd name="T13" fmla="*/ T12 w 335"/>
                    <a:gd name="T14" fmla="+- 0 1105 892"/>
                    <a:gd name="T15" fmla="*/ 1105 h 427"/>
                    <a:gd name="T16" fmla="+- 0 951 951"/>
                    <a:gd name="T17" fmla="*/ T16 w 335"/>
                    <a:gd name="T18" fmla="+- 0 1315 892"/>
                    <a:gd name="T19" fmla="*/ 1315 h 427"/>
                    <a:gd name="T20" fmla="+- 0 959 951"/>
                    <a:gd name="T21" fmla="*/ T20 w 335"/>
                    <a:gd name="T22" fmla="+- 0 1320 892"/>
                    <a:gd name="T23" fmla="*/ 1320 h 427"/>
                    <a:gd name="T24" fmla="+- 0 968 951"/>
                    <a:gd name="T25" fmla="*/ T24 w 335"/>
                    <a:gd name="T26" fmla="+- 0 1316 892"/>
                    <a:gd name="T27" fmla="*/ 1316 h 427"/>
                    <a:gd name="T28" fmla="+- 0 1286 951"/>
                    <a:gd name="T29" fmla="*/ T28 w 335"/>
                    <a:gd name="T30" fmla="+- 0 1104 892"/>
                    <a:gd name="T31" fmla="*/ 1104 h 427"/>
                    <a:gd name="T32" fmla="+- 0 1286 951"/>
                    <a:gd name="T33" fmla="*/ T32 w 335"/>
                    <a:gd name="T34" fmla="+- 0 925 892"/>
                    <a:gd name="T35" fmla="*/ 925 h 427"/>
                    <a:gd name="T36" fmla="+- 0 1284 951"/>
                    <a:gd name="T37" fmla="*/ T36 w 335"/>
                    <a:gd name="T38" fmla="+- 0 902 892"/>
                    <a:gd name="T39" fmla="*/ 902 h 427"/>
                    <a:gd name="T40" fmla="+- 0 1279 951"/>
                    <a:gd name="T41" fmla="*/ T40 w 335"/>
                    <a:gd name="T42" fmla="+- 0 892 892"/>
                    <a:gd name="T43" fmla="*/ 892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35" h="427">
                      <a:moveTo>
                        <a:pt x="328" y="0"/>
                      </a:moveTo>
                      <a:lnTo>
                        <a:pt x="317" y="2"/>
                      </a:lnTo>
                      <a:lnTo>
                        <a:pt x="298" y="12"/>
                      </a:lnTo>
                      <a:lnTo>
                        <a:pt x="0" y="213"/>
                      </a:lnTo>
                      <a:lnTo>
                        <a:pt x="0" y="423"/>
                      </a:lnTo>
                      <a:lnTo>
                        <a:pt x="8" y="428"/>
                      </a:lnTo>
                      <a:lnTo>
                        <a:pt x="17" y="424"/>
                      </a:lnTo>
                      <a:lnTo>
                        <a:pt x="335" y="212"/>
                      </a:lnTo>
                      <a:lnTo>
                        <a:pt x="335" y="33"/>
                      </a:lnTo>
                      <a:lnTo>
                        <a:pt x="333" y="10"/>
                      </a:lnTo>
                      <a:lnTo>
                        <a:pt x="328" y="0"/>
                      </a:lnTo>
                    </a:path>
                  </a:pathLst>
                </a:custGeom>
                <a:solidFill>
                  <a:srgbClr val="B8202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ZA" sz="1100">
                      <a:effectLst/>
                      <a:latin typeface="Calibri"/>
                      <a:ea typeface="Times New Roman"/>
                      <a:cs typeface="Times New Roman"/>
                    </a:rPr>
                    <a:t> </a:t>
                  </a:r>
                  <a:endParaRPr lang="en-ZA" sz="1100">
                    <a:effectLst/>
                    <a:latin typeface="Calibri"/>
                    <a:ea typeface="Calibri"/>
                    <a:cs typeface="Times New Roman"/>
                  </a:endParaRPr>
                </a:p>
              </p:txBody>
            </p:sp>
          </p:grpSp>
          <p:grpSp>
            <p:nvGrpSpPr>
              <p:cNvPr id="11" name="Group 10"/>
              <p:cNvGrpSpPr>
                <a:grpSpLocks/>
              </p:cNvGrpSpPr>
              <p:nvPr/>
            </p:nvGrpSpPr>
            <p:grpSpPr bwMode="auto">
              <a:xfrm>
                <a:off x="168" y="10"/>
                <a:ext cx="468" cy="583"/>
                <a:chOff x="168" y="10"/>
                <a:chExt cx="468" cy="583"/>
              </a:xfrm>
            </p:grpSpPr>
            <p:sp>
              <p:nvSpPr>
                <p:cNvPr id="16" name="Freeform 15"/>
                <p:cNvSpPr>
                  <a:spLocks/>
                </p:cNvSpPr>
                <p:nvPr/>
              </p:nvSpPr>
              <p:spPr bwMode="auto">
                <a:xfrm>
                  <a:off x="168" y="10"/>
                  <a:ext cx="468" cy="583"/>
                </a:xfrm>
                <a:custGeom>
                  <a:avLst/>
                  <a:gdLst>
                    <a:gd name="T0" fmla="+- 0 1420 952"/>
                    <a:gd name="T1" fmla="*/ T0 w 468"/>
                    <a:gd name="T2" fmla="+- 0 835 738"/>
                    <a:gd name="T3" fmla="*/ 835 h 583"/>
                    <a:gd name="T4" fmla="+- 0 1186 952"/>
                    <a:gd name="T5" fmla="*/ T4 w 468"/>
                    <a:gd name="T6" fmla="+- 0 835 738"/>
                    <a:gd name="T7" fmla="*/ 835 h 583"/>
                    <a:gd name="T8" fmla="+- 0 1206 952"/>
                    <a:gd name="T9" fmla="*/ T8 w 468"/>
                    <a:gd name="T10" fmla="+- 0 835 738"/>
                    <a:gd name="T11" fmla="*/ 835 h 583"/>
                    <a:gd name="T12" fmla="+- 0 1227 952"/>
                    <a:gd name="T13" fmla="*/ T12 w 468"/>
                    <a:gd name="T14" fmla="+- 0 836 738"/>
                    <a:gd name="T15" fmla="*/ 836 h 583"/>
                    <a:gd name="T16" fmla="+- 0 1302 952"/>
                    <a:gd name="T17" fmla="*/ T16 w 468"/>
                    <a:gd name="T18" fmla="+- 0 846 738"/>
                    <a:gd name="T19" fmla="*/ 846 h 583"/>
                    <a:gd name="T20" fmla="+- 0 1323 952"/>
                    <a:gd name="T21" fmla="*/ T20 w 468"/>
                    <a:gd name="T22" fmla="+- 0 851 738"/>
                    <a:gd name="T23" fmla="*/ 851 h 583"/>
                    <a:gd name="T24" fmla="+- 0 1323 952"/>
                    <a:gd name="T25" fmla="*/ T24 w 468"/>
                    <a:gd name="T26" fmla="+- 0 1261 738"/>
                    <a:gd name="T27" fmla="*/ 1261 h 583"/>
                    <a:gd name="T28" fmla="+- 0 1399 952"/>
                    <a:gd name="T29" fmla="*/ T28 w 468"/>
                    <a:gd name="T30" fmla="+- 0 1312 738"/>
                    <a:gd name="T31" fmla="*/ 1312 h 583"/>
                    <a:gd name="T32" fmla="+- 0 1408 952"/>
                    <a:gd name="T33" fmla="*/ T32 w 468"/>
                    <a:gd name="T34" fmla="+- 0 1321 738"/>
                    <a:gd name="T35" fmla="*/ 1321 h 583"/>
                    <a:gd name="T36" fmla="+- 0 1420 952"/>
                    <a:gd name="T37" fmla="*/ T36 w 468"/>
                    <a:gd name="T38" fmla="+- 0 1316 738"/>
                    <a:gd name="T39" fmla="*/ 1316 h 583"/>
                    <a:gd name="T40" fmla="+- 0 1420 952"/>
                    <a:gd name="T41" fmla="*/ T40 w 468"/>
                    <a:gd name="T42" fmla="+- 0 835 738"/>
                    <a:gd name="T43" fmla="*/ 835 h 5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68" h="583">
                      <a:moveTo>
                        <a:pt x="468" y="97"/>
                      </a:moveTo>
                      <a:lnTo>
                        <a:pt x="234" y="97"/>
                      </a:lnTo>
                      <a:lnTo>
                        <a:pt x="254" y="97"/>
                      </a:lnTo>
                      <a:lnTo>
                        <a:pt x="275" y="98"/>
                      </a:lnTo>
                      <a:lnTo>
                        <a:pt x="350" y="108"/>
                      </a:lnTo>
                      <a:lnTo>
                        <a:pt x="371" y="113"/>
                      </a:lnTo>
                      <a:lnTo>
                        <a:pt x="371" y="523"/>
                      </a:lnTo>
                      <a:lnTo>
                        <a:pt x="447" y="574"/>
                      </a:lnTo>
                      <a:lnTo>
                        <a:pt x="456" y="583"/>
                      </a:lnTo>
                      <a:lnTo>
                        <a:pt x="468" y="578"/>
                      </a:lnTo>
                      <a:lnTo>
                        <a:pt x="468" y="97"/>
                      </a:lnTo>
                    </a:path>
                  </a:pathLst>
                </a:custGeom>
                <a:solidFill>
                  <a:srgbClr val="FCAF1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ZA" sz="1100">
                      <a:effectLst/>
                      <a:latin typeface="Calibri"/>
                      <a:ea typeface="Times New Roman"/>
                      <a:cs typeface="Times New Roman"/>
                    </a:rPr>
                    <a:t> </a:t>
                  </a:r>
                  <a:endParaRPr lang="en-ZA" sz="1100">
                    <a:effectLst/>
                    <a:latin typeface="Calibri"/>
                    <a:ea typeface="Calibri"/>
                    <a:cs typeface="Times New Roman"/>
                  </a:endParaRPr>
                </a:p>
              </p:txBody>
            </p:sp>
            <p:sp>
              <p:nvSpPr>
                <p:cNvPr id="17" name="Freeform 16"/>
                <p:cNvSpPr>
                  <a:spLocks/>
                </p:cNvSpPr>
                <p:nvPr/>
              </p:nvSpPr>
              <p:spPr bwMode="auto">
                <a:xfrm>
                  <a:off x="168" y="10"/>
                  <a:ext cx="468" cy="583"/>
                </a:xfrm>
                <a:custGeom>
                  <a:avLst/>
                  <a:gdLst>
                    <a:gd name="T0" fmla="+- 0 1167 952"/>
                    <a:gd name="T1" fmla="*/ T0 w 468"/>
                    <a:gd name="T2" fmla="+- 0 738 738"/>
                    <a:gd name="T3" fmla="*/ 738 h 583"/>
                    <a:gd name="T4" fmla="+- 0 1097 952"/>
                    <a:gd name="T5" fmla="*/ T4 w 468"/>
                    <a:gd name="T6" fmla="+- 0 744 738"/>
                    <a:gd name="T7" fmla="*/ 744 h 583"/>
                    <a:gd name="T8" fmla="+- 0 1034 952"/>
                    <a:gd name="T9" fmla="*/ T8 w 468"/>
                    <a:gd name="T10" fmla="+- 0 754 738"/>
                    <a:gd name="T11" fmla="*/ 754 h 583"/>
                    <a:gd name="T12" fmla="+- 0 961 952"/>
                    <a:gd name="T13" fmla="*/ T12 w 468"/>
                    <a:gd name="T14" fmla="+- 0 772 738"/>
                    <a:gd name="T15" fmla="*/ 772 h 583"/>
                    <a:gd name="T16" fmla="+- 0 952 952"/>
                    <a:gd name="T17" fmla="*/ T16 w 468"/>
                    <a:gd name="T18" fmla="+- 0 781 738"/>
                    <a:gd name="T19" fmla="*/ 781 h 583"/>
                    <a:gd name="T20" fmla="+- 0 952 952"/>
                    <a:gd name="T21" fmla="*/ T20 w 468"/>
                    <a:gd name="T22" fmla="+- 0 1104 738"/>
                    <a:gd name="T23" fmla="*/ 1104 h 583"/>
                    <a:gd name="T24" fmla="+- 0 1049 952"/>
                    <a:gd name="T25" fmla="*/ T24 w 468"/>
                    <a:gd name="T26" fmla="+- 0 1039 738"/>
                    <a:gd name="T27" fmla="*/ 1039 h 583"/>
                    <a:gd name="T28" fmla="+- 0 1067 952"/>
                    <a:gd name="T29" fmla="*/ T28 w 468"/>
                    <a:gd name="T30" fmla="+- 0 847 738"/>
                    <a:gd name="T31" fmla="*/ 847 h 583"/>
                    <a:gd name="T32" fmla="+- 0 1086 952"/>
                    <a:gd name="T33" fmla="*/ T32 w 468"/>
                    <a:gd name="T34" fmla="+- 0 843 738"/>
                    <a:gd name="T35" fmla="*/ 843 h 583"/>
                    <a:gd name="T36" fmla="+- 0 1163 952"/>
                    <a:gd name="T37" fmla="*/ T36 w 468"/>
                    <a:gd name="T38" fmla="+- 0 835 738"/>
                    <a:gd name="T39" fmla="*/ 835 h 583"/>
                    <a:gd name="T40" fmla="+- 0 1186 952"/>
                    <a:gd name="T41" fmla="*/ T40 w 468"/>
                    <a:gd name="T42" fmla="+- 0 835 738"/>
                    <a:gd name="T43" fmla="*/ 835 h 583"/>
                    <a:gd name="T44" fmla="+- 0 1420 952"/>
                    <a:gd name="T45" fmla="*/ T44 w 468"/>
                    <a:gd name="T46" fmla="+- 0 835 738"/>
                    <a:gd name="T47" fmla="*/ 835 h 583"/>
                    <a:gd name="T48" fmla="+- 0 1420 952"/>
                    <a:gd name="T49" fmla="*/ T48 w 468"/>
                    <a:gd name="T50" fmla="+- 0 795 738"/>
                    <a:gd name="T51" fmla="*/ 795 h 583"/>
                    <a:gd name="T52" fmla="+- 0 1364 952"/>
                    <a:gd name="T53" fmla="*/ T52 w 468"/>
                    <a:gd name="T54" fmla="+- 0 760 738"/>
                    <a:gd name="T55" fmla="*/ 760 h 583"/>
                    <a:gd name="T56" fmla="+- 0 1289 952"/>
                    <a:gd name="T57" fmla="*/ T56 w 468"/>
                    <a:gd name="T58" fmla="+- 0 746 738"/>
                    <a:gd name="T59" fmla="*/ 746 h 583"/>
                    <a:gd name="T60" fmla="+- 0 1219 952"/>
                    <a:gd name="T61" fmla="*/ T60 w 468"/>
                    <a:gd name="T62" fmla="+- 0 739 738"/>
                    <a:gd name="T63" fmla="*/ 739 h 583"/>
                    <a:gd name="T64" fmla="+- 0 1193 952"/>
                    <a:gd name="T65" fmla="*/ T64 w 468"/>
                    <a:gd name="T66" fmla="+- 0 738 738"/>
                    <a:gd name="T67" fmla="*/ 738 h 583"/>
                    <a:gd name="T68" fmla="+- 0 1167 952"/>
                    <a:gd name="T69" fmla="*/ T68 w 468"/>
                    <a:gd name="T70" fmla="+- 0 738 738"/>
                    <a:gd name="T71" fmla="*/ 738 h 5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68" h="583">
                      <a:moveTo>
                        <a:pt x="215" y="0"/>
                      </a:moveTo>
                      <a:lnTo>
                        <a:pt x="145" y="6"/>
                      </a:lnTo>
                      <a:lnTo>
                        <a:pt x="82" y="16"/>
                      </a:lnTo>
                      <a:lnTo>
                        <a:pt x="9" y="34"/>
                      </a:lnTo>
                      <a:lnTo>
                        <a:pt x="0" y="43"/>
                      </a:lnTo>
                      <a:lnTo>
                        <a:pt x="0" y="366"/>
                      </a:lnTo>
                      <a:lnTo>
                        <a:pt x="97" y="301"/>
                      </a:lnTo>
                      <a:lnTo>
                        <a:pt x="115" y="109"/>
                      </a:lnTo>
                      <a:lnTo>
                        <a:pt x="134" y="105"/>
                      </a:lnTo>
                      <a:lnTo>
                        <a:pt x="211" y="97"/>
                      </a:lnTo>
                      <a:lnTo>
                        <a:pt x="234" y="97"/>
                      </a:lnTo>
                      <a:lnTo>
                        <a:pt x="468" y="97"/>
                      </a:lnTo>
                      <a:lnTo>
                        <a:pt x="468" y="57"/>
                      </a:lnTo>
                      <a:lnTo>
                        <a:pt x="412" y="22"/>
                      </a:lnTo>
                      <a:lnTo>
                        <a:pt x="337" y="8"/>
                      </a:lnTo>
                      <a:lnTo>
                        <a:pt x="267" y="1"/>
                      </a:lnTo>
                      <a:lnTo>
                        <a:pt x="241" y="0"/>
                      </a:lnTo>
                      <a:lnTo>
                        <a:pt x="215" y="0"/>
                      </a:lnTo>
                    </a:path>
                  </a:pathLst>
                </a:custGeom>
                <a:solidFill>
                  <a:srgbClr val="FCAF1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ZA" sz="1100">
                      <a:effectLst/>
                      <a:latin typeface="Calibri"/>
                      <a:ea typeface="Times New Roman"/>
                      <a:cs typeface="Times New Roman"/>
                    </a:rPr>
                    <a:t> </a:t>
                  </a:r>
                  <a:endParaRPr lang="en-ZA" sz="1100">
                    <a:effectLst/>
                    <a:latin typeface="Calibri"/>
                    <a:ea typeface="Calibri"/>
                    <a:cs typeface="Times New Roman"/>
                  </a:endParaRPr>
                </a:p>
              </p:txBody>
            </p:sp>
          </p:grpSp>
          <p:grpSp>
            <p:nvGrpSpPr>
              <p:cNvPr id="13" name="Group 12"/>
              <p:cNvGrpSpPr>
                <a:grpSpLocks/>
              </p:cNvGrpSpPr>
              <p:nvPr/>
            </p:nvGrpSpPr>
            <p:grpSpPr bwMode="auto">
              <a:xfrm>
                <a:off x="10" y="116"/>
                <a:ext cx="784" cy="763"/>
                <a:chOff x="10" y="116"/>
                <a:chExt cx="784" cy="763"/>
              </a:xfrm>
            </p:grpSpPr>
            <p:sp>
              <p:nvSpPr>
                <p:cNvPr id="14" name="Freeform 13"/>
                <p:cNvSpPr>
                  <a:spLocks/>
                </p:cNvSpPr>
                <p:nvPr/>
              </p:nvSpPr>
              <p:spPr bwMode="auto">
                <a:xfrm>
                  <a:off x="10" y="116"/>
                  <a:ext cx="784" cy="763"/>
                </a:xfrm>
                <a:custGeom>
                  <a:avLst/>
                  <a:gdLst>
                    <a:gd name="T0" fmla="+- 0 887 794"/>
                    <a:gd name="T1" fmla="*/ T0 w 784"/>
                    <a:gd name="T2" fmla="+- 0 846 844"/>
                    <a:gd name="T3" fmla="*/ 846 h 763"/>
                    <a:gd name="T4" fmla="+- 0 825 794"/>
                    <a:gd name="T5" fmla="*/ T4 w 784"/>
                    <a:gd name="T6" fmla="+- 0 871 844"/>
                    <a:gd name="T7" fmla="*/ 871 h 763"/>
                    <a:gd name="T8" fmla="+- 0 794 794"/>
                    <a:gd name="T9" fmla="*/ T8 w 784"/>
                    <a:gd name="T10" fmla="+- 0 892 844"/>
                    <a:gd name="T11" fmla="*/ 892 h 763"/>
                    <a:gd name="T12" fmla="+- 0 794 794"/>
                    <a:gd name="T13" fmla="*/ T12 w 784"/>
                    <a:gd name="T14" fmla="+- 0 1259 844"/>
                    <a:gd name="T15" fmla="*/ 1259 h 763"/>
                    <a:gd name="T16" fmla="+- 0 801 794"/>
                    <a:gd name="T17" fmla="*/ T16 w 784"/>
                    <a:gd name="T18" fmla="+- 0 1322 844"/>
                    <a:gd name="T19" fmla="*/ 1322 h 763"/>
                    <a:gd name="T20" fmla="+- 0 834 794"/>
                    <a:gd name="T21" fmla="*/ T20 w 784"/>
                    <a:gd name="T22" fmla="+- 0 1404 844"/>
                    <a:gd name="T23" fmla="*/ 1404 h 763"/>
                    <a:gd name="T24" fmla="+- 0 889 794"/>
                    <a:gd name="T25" fmla="*/ T24 w 784"/>
                    <a:gd name="T26" fmla="+- 0 1470 844"/>
                    <a:gd name="T27" fmla="*/ 1470 h 763"/>
                    <a:gd name="T28" fmla="+- 0 958 794"/>
                    <a:gd name="T29" fmla="*/ T28 w 784"/>
                    <a:gd name="T30" fmla="+- 0 1523 844"/>
                    <a:gd name="T31" fmla="*/ 1523 h 763"/>
                    <a:gd name="T32" fmla="+- 0 1036 794"/>
                    <a:gd name="T33" fmla="*/ T32 w 784"/>
                    <a:gd name="T34" fmla="+- 0 1562 844"/>
                    <a:gd name="T35" fmla="*/ 1562 h 763"/>
                    <a:gd name="T36" fmla="+- 0 1114 794"/>
                    <a:gd name="T37" fmla="*/ T36 w 784"/>
                    <a:gd name="T38" fmla="+- 0 1590 844"/>
                    <a:gd name="T39" fmla="*/ 1590 h 763"/>
                    <a:gd name="T40" fmla="+- 0 1186 794"/>
                    <a:gd name="T41" fmla="*/ T40 w 784"/>
                    <a:gd name="T42" fmla="+- 0 1607 844"/>
                    <a:gd name="T43" fmla="*/ 1607 h 763"/>
                    <a:gd name="T44" fmla="+- 0 1209 794"/>
                    <a:gd name="T45" fmla="*/ T44 w 784"/>
                    <a:gd name="T46" fmla="+- 0 1602 844"/>
                    <a:gd name="T47" fmla="*/ 1602 h 763"/>
                    <a:gd name="T48" fmla="+- 0 1284 794"/>
                    <a:gd name="T49" fmla="*/ T48 w 784"/>
                    <a:gd name="T50" fmla="+- 0 1582 844"/>
                    <a:gd name="T51" fmla="*/ 1582 h 763"/>
                    <a:gd name="T52" fmla="+- 0 1362 794"/>
                    <a:gd name="T53" fmla="*/ T52 w 784"/>
                    <a:gd name="T54" fmla="+- 0 1551 844"/>
                    <a:gd name="T55" fmla="*/ 1551 h 763"/>
                    <a:gd name="T56" fmla="+- 0 1438 794"/>
                    <a:gd name="T57" fmla="*/ T56 w 784"/>
                    <a:gd name="T58" fmla="+- 0 1507 844"/>
                    <a:gd name="T59" fmla="*/ 1507 h 763"/>
                    <a:gd name="T60" fmla="+- 0 1445 794"/>
                    <a:gd name="T61" fmla="*/ T60 w 784"/>
                    <a:gd name="T62" fmla="+- 0 1501 844"/>
                    <a:gd name="T63" fmla="*/ 1501 h 763"/>
                    <a:gd name="T64" fmla="+- 0 1181 794"/>
                    <a:gd name="T65" fmla="*/ T64 w 784"/>
                    <a:gd name="T66" fmla="+- 0 1501 844"/>
                    <a:gd name="T67" fmla="*/ 1501 h 763"/>
                    <a:gd name="T68" fmla="+- 0 1148 794"/>
                    <a:gd name="T69" fmla="*/ T68 w 784"/>
                    <a:gd name="T70" fmla="+- 0 1494 844"/>
                    <a:gd name="T71" fmla="*/ 1494 h 763"/>
                    <a:gd name="T72" fmla="+- 0 1089 794"/>
                    <a:gd name="T73" fmla="*/ T72 w 784"/>
                    <a:gd name="T74" fmla="+- 0 1477 844"/>
                    <a:gd name="T75" fmla="*/ 1477 h 763"/>
                    <a:gd name="T76" fmla="+- 0 1016 794"/>
                    <a:gd name="T77" fmla="*/ T76 w 784"/>
                    <a:gd name="T78" fmla="+- 0 1446 844"/>
                    <a:gd name="T79" fmla="*/ 1446 h 763"/>
                    <a:gd name="T80" fmla="+- 0 962 794"/>
                    <a:gd name="T81" fmla="*/ T80 w 784"/>
                    <a:gd name="T82" fmla="+- 0 1408 844"/>
                    <a:gd name="T83" fmla="*/ 1408 h 763"/>
                    <a:gd name="T84" fmla="+- 0 915 794"/>
                    <a:gd name="T85" fmla="*/ T84 w 784"/>
                    <a:gd name="T86" fmla="+- 0 1351 844"/>
                    <a:gd name="T87" fmla="*/ 1351 h 763"/>
                    <a:gd name="T88" fmla="+- 0 893 794"/>
                    <a:gd name="T89" fmla="*/ T88 w 784"/>
                    <a:gd name="T90" fmla="+- 0 1289 844"/>
                    <a:gd name="T91" fmla="*/ 1289 h 763"/>
                    <a:gd name="T92" fmla="+- 0 891 794"/>
                    <a:gd name="T93" fmla="*/ T92 w 784"/>
                    <a:gd name="T94" fmla="+- 0 1259 844"/>
                    <a:gd name="T95" fmla="*/ 1259 h 763"/>
                    <a:gd name="T96" fmla="+- 0 887 794"/>
                    <a:gd name="T97" fmla="*/ T96 w 784"/>
                    <a:gd name="T98" fmla="+- 0 846 844"/>
                    <a:gd name="T99" fmla="*/ 846 h 7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784" h="763">
                      <a:moveTo>
                        <a:pt x="93" y="2"/>
                      </a:moveTo>
                      <a:lnTo>
                        <a:pt x="31" y="27"/>
                      </a:lnTo>
                      <a:lnTo>
                        <a:pt x="0" y="48"/>
                      </a:lnTo>
                      <a:lnTo>
                        <a:pt x="0" y="415"/>
                      </a:lnTo>
                      <a:lnTo>
                        <a:pt x="7" y="478"/>
                      </a:lnTo>
                      <a:lnTo>
                        <a:pt x="40" y="560"/>
                      </a:lnTo>
                      <a:lnTo>
                        <a:pt x="95" y="626"/>
                      </a:lnTo>
                      <a:lnTo>
                        <a:pt x="164" y="679"/>
                      </a:lnTo>
                      <a:lnTo>
                        <a:pt x="242" y="718"/>
                      </a:lnTo>
                      <a:lnTo>
                        <a:pt x="320" y="746"/>
                      </a:lnTo>
                      <a:lnTo>
                        <a:pt x="392" y="763"/>
                      </a:lnTo>
                      <a:lnTo>
                        <a:pt x="415" y="758"/>
                      </a:lnTo>
                      <a:lnTo>
                        <a:pt x="490" y="738"/>
                      </a:lnTo>
                      <a:lnTo>
                        <a:pt x="568" y="707"/>
                      </a:lnTo>
                      <a:lnTo>
                        <a:pt x="644" y="663"/>
                      </a:lnTo>
                      <a:lnTo>
                        <a:pt x="651" y="657"/>
                      </a:lnTo>
                      <a:lnTo>
                        <a:pt x="387" y="657"/>
                      </a:lnTo>
                      <a:lnTo>
                        <a:pt x="354" y="650"/>
                      </a:lnTo>
                      <a:lnTo>
                        <a:pt x="295" y="633"/>
                      </a:lnTo>
                      <a:lnTo>
                        <a:pt x="222" y="602"/>
                      </a:lnTo>
                      <a:lnTo>
                        <a:pt x="168" y="564"/>
                      </a:lnTo>
                      <a:lnTo>
                        <a:pt x="121" y="507"/>
                      </a:lnTo>
                      <a:lnTo>
                        <a:pt x="99" y="445"/>
                      </a:lnTo>
                      <a:lnTo>
                        <a:pt x="97" y="415"/>
                      </a:lnTo>
                      <a:lnTo>
                        <a:pt x="93" y="2"/>
                      </a:lnTo>
                    </a:path>
                  </a:pathLst>
                </a:custGeom>
                <a:solidFill>
                  <a:srgbClr val="FCAF1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ZA" sz="1100">
                      <a:effectLst/>
                      <a:latin typeface="Calibri"/>
                      <a:ea typeface="Times New Roman"/>
                      <a:cs typeface="Times New Roman"/>
                    </a:rPr>
                    <a:t> </a:t>
                  </a:r>
                  <a:endParaRPr lang="en-ZA" sz="1100">
                    <a:effectLst/>
                    <a:latin typeface="Calibri"/>
                    <a:ea typeface="Calibri"/>
                    <a:cs typeface="Times New Roman"/>
                  </a:endParaRPr>
                </a:p>
              </p:txBody>
            </p:sp>
            <p:sp>
              <p:nvSpPr>
                <p:cNvPr id="15" name="Freeform 14"/>
                <p:cNvSpPr>
                  <a:spLocks/>
                </p:cNvSpPr>
                <p:nvPr/>
              </p:nvSpPr>
              <p:spPr bwMode="auto">
                <a:xfrm>
                  <a:off x="10" y="116"/>
                  <a:ext cx="784" cy="763"/>
                </a:xfrm>
                <a:custGeom>
                  <a:avLst/>
                  <a:gdLst>
                    <a:gd name="T0" fmla="+- 0 1481 794"/>
                    <a:gd name="T1" fmla="*/ T0 w 784"/>
                    <a:gd name="T2" fmla="+- 0 844 844"/>
                    <a:gd name="T3" fmla="*/ 844 h 763"/>
                    <a:gd name="T4" fmla="+- 0 1481 794"/>
                    <a:gd name="T5" fmla="*/ T4 w 784"/>
                    <a:gd name="T6" fmla="+- 0 1263 844"/>
                    <a:gd name="T7" fmla="*/ 1263 h 763"/>
                    <a:gd name="T8" fmla="+- 0 1469 794"/>
                    <a:gd name="T9" fmla="*/ T8 w 784"/>
                    <a:gd name="T10" fmla="+- 0 1324 844"/>
                    <a:gd name="T11" fmla="*/ 1324 h 763"/>
                    <a:gd name="T12" fmla="+- 0 1434 794"/>
                    <a:gd name="T13" fmla="*/ T12 w 784"/>
                    <a:gd name="T14" fmla="+- 0 1383 844"/>
                    <a:gd name="T15" fmla="*/ 1383 h 763"/>
                    <a:gd name="T16" fmla="+- 0 1389 794"/>
                    <a:gd name="T17" fmla="*/ T16 w 784"/>
                    <a:gd name="T18" fmla="+- 0 1423 844"/>
                    <a:gd name="T19" fmla="*/ 1423 h 763"/>
                    <a:gd name="T20" fmla="+- 0 1327 794"/>
                    <a:gd name="T21" fmla="*/ T20 w 784"/>
                    <a:gd name="T22" fmla="+- 0 1459 844"/>
                    <a:gd name="T23" fmla="*/ 1459 h 763"/>
                    <a:gd name="T24" fmla="+- 0 1247 794"/>
                    <a:gd name="T25" fmla="*/ T24 w 784"/>
                    <a:gd name="T26" fmla="+- 0 1487 844"/>
                    <a:gd name="T27" fmla="*/ 1487 h 763"/>
                    <a:gd name="T28" fmla="+- 0 1181 794"/>
                    <a:gd name="T29" fmla="*/ T28 w 784"/>
                    <a:gd name="T30" fmla="+- 0 1501 844"/>
                    <a:gd name="T31" fmla="*/ 1501 h 763"/>
                    <a:gd name="T32" fmla="+- 0 1445 794"/>
                    <a:gd name="T33" fmla="*/ T32 w 784"/>
                    <a:gd name="T34" fmla="+- 0 1501 844"/>
                    <a:gd name="T35" fmla="*/ 1501 h 763"/>
                    <a:gd name="T36" fmla="+- 0 1503 794"/>
                    <a:gd name="T37" fmla="*/ T36 w 784"/>
                    <a:gd name="T38" fmla="+- 0 1450 844"/>
                    <a:gd name="T39" fmla="*/ 1450 h 763"/>
                    <a:gd name="T40" fmla="+- 0 1551 794"/>
                    <a:gd name="T41" fmla="*/ T40 w 784"/>
                    <a:gd name="T42" fmla="+- 0 1378 844"/>
                    <a:gd name="T43" fmla="*/ 1378 h 763"/>
                    <a:gd name="T44" fmla="+- 0 1576 794"/>
                    <a:gd name="T45" fmla="*/ T44 w 784"/>
                    <a:gd name="T46" fmla="+- 0 1291 844"/>
                    <a:gd name="T47" fmla="*/ 1291 h 763"/>
                    <a:gd name="T48" fmla="+- 0 1578 794"/>
                    <a:gd name="T49" fmla="*/ T48 w 784"/>
                    <a:gd name="T50" fmla="+- 0 892 844"/>
                    <a:gd name="T51" fmla="*/ 892 h 763"/>
                    <a:gd name="T52" fmla="+- 0 1573 794"/>
                    <a:gd name="T53" fmla="*/ T52 w 784"/>
                    <a:gd name="T54" fmla="+- 0 884 844"/>
                    <a:gd name="T55" fmla="*/ 884 h 763"/>
                    <a:gd name="T56" fmla="+- 0 1557 794"/>
                    <a:gd name="T57" fmla="*/ T56 w 784"/>
                    <a:gd name="T58" fmla="+- 0 876 844"/>
                    <a:gd name="T59" fmla="*/ 876 h 763"/>
                    <a:gd name="T60" fmla="+- 0 1545 794"/>
                    <a:gd name="T61" fmla="*/ T60 w 784"/>
                    <a:gd name="T62" fmla="+- 0 870 844"/>
                    <a:gd name="T63" fmla="*/ 870 h 763"/>
                    <a:gd name="T64" fmla="+- 0 1532 794"/>
                    <a:gd name="T65" fmla="*/ T64 w 784"/>
                    <a:gd name="T66" fmla="+- 0 864 844"/>
                    <a:gd name="T67" fmla="*/ 864 h 763"/>
                    <a:gd name="T68" fmla="+- 0 1512 794"/>
                    <a:gd name="T69" fmla="*/ T68 w 784"/>
                    <a:gd name="T70" fmla="+- 0 856 844"/>
                    <a:gd name="T71" fmla="*/ 856 h 763"/>
                    <a:gd name="T72" fmla="+- 0 1481 794"/>
                    <a:gd name="T73" fmla="*/ T72 w 784"/>
                    <a:gd name="T74" fmla="+- 0 844 844"/>
                    <a:gd name="T75" fmla="*/ 844 h 7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784" h="763">
                      <a:moveTo>
                        <a:pt x="687" y="0"/>
                      </a:moveTo>
                      <a:lnTo>
                        <a:pt x="687" y="419"/>
                      </a:lnTo>
                      <a:lnTo>
                        <a:pt x="675" y="480"/>
                      </a:lnTo>
                      <a:lnTo>
                        <a:pt x="640" y="539"/>
                      </a:lnTo>
                      <a:lnTo>
                        <a:pt x="595" y="579"/>
                      </a:lnTo>
                      <a:lnTo>
                        <a:pt x="533" y="615"/>
                      </a:lnTo>
                      <a:lnTo>
                        <a:pt x="453" y="643"/>
                      </a:lnTo>
                      <a:lnTo>
                        <a:pt x="387" y="657"/>
                      </a:lnTo>
                      <a:lnTo>
                        <a:pt x="651" y="657"/>
                      </a:lnTo>
                      <a:lnTo>
                        <a:pt x="709" y="606"/>
                      </a:lnTo>
                      <a:lnTo>
                        <a:pt x="757" y="534"/>
                      </a:lnTo>
                      <a:lnTo>
                        <a:pt x="782" y="447"/>
                      </a:lnTo>
                      <a:lnTo>
                        <a:pt x="784" y="48"/>
                      </a:lnTo>
                      <a:lnTo>
                        <a:pt x="779" y="40"/>
                      </a:lnTo>
                      <a:lnTo>
                        <a:pt x="763" y="32"/>
                      </a:lnTo>
                      <a:lnTo>
                        <a:pt x="751" y="26"/>
                      </a:lnTo>
                      <a:lnTo>
                        <a:pt x="738" y="20"/>
                      </a:lnTo>
                      <a:lnTo>
                        <a:pt x="718" y="12"/>
                      </a:lnTo>
                      <a:lnTo>
                        <a:pt x="687" y="0"/>
                      </a:lnTo>
                    </a:path>
                  </a:pathLst>
                </a:custGeom>
                <a:solidFill>
                  <a:srgbClr val="FCAF1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ZA" sz="1100">
                      <a:effectLst/>
                      <a:latin typeface="Calibri"/>
                      <a:ea typeface="Times New Roman"/>
                      <a:cs typeface="Times New Roman"/>
                    </a:rPr>
                    <a:t> </a:t>
                  </a:r>
                  <a:endParaRPr lang="en-ZA" sz="1100">
                    <a:effectLst/>
                    <a:latin typeface="Calibri"/>
                    <a:ea typeface="Calibri"/>
                    <a:cs typeface="Times New Roman"/>
                  </a:endParaRPr>
                </a:p>
              </p:txBody>
            </p:sp>
          </p:grpSp>
        </p:gr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86" y="6357"/>
              <a:ext cx="995363" cy="5080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7"/>
          <p:cNvSpPr txBox="1">
            <a:spLocks noChangeArrowheads="1"/>
          </p:cNvSpPr>
          <p:nvPr/>
        </p:nvSpPr>
        <p:spPr bwMode="auto">
          <a:xfrm>
            <a:off x="1071538" y="908720"/>
            <a:ext cx="4796606" cy="5016746"/>
          </a:xfrm>
          <a:prstGeom prst="rect">
            <a:avLst/>
          </a:prstGeom>
          <a:solidFill>
            <a:schemeClr val="bg1"/>
          </a:solidFill>
          <a:ln w="9525">
            <a:noFill/>
            <a:miter lim="800000"/>
            <a:headEnd/>
            <a:tailEnd/>
          </a:ln>
        </p:spPr>
        <p:txBody>
          <a:bodyPr wrap="square" lIns="91429" tIns="45714" rIns="91429" bIns="45714">
            <a:spAutoFit/>
          </a:bodyPr>
          <a:lstStyle/>
          <a:p>
            <a:pPr marL="342900" indent="-342900" algn="l">
              <a:buFont typeface="Arial" panose="020B0604020202020204" pitchFamily="34" charset="0"/>
              <a:buChar char="•"/>
            </a:pPr>
            <a:r>
              <a:rPr lang="en-US" sz="2000" b="1" dirty="0" smtClean="0">
                <a:latin typeface="Univers" pitchFamily="34" charset="0"/>
              </a:rPr>
              <a:t>Namibia ~ 40 % electrification</a:t>
            </a:r>
          </a:p>
          <a:p>
            <a:pPr algn="l"/>
            <a:r>
              <a:rPr lang="en-US" sz="2000" dirty="0" smtClean="0">
                <a:latin typeface="Univers" pitchFamily="34" charset="0"/>
              </a:rPr>
              <a:t> </a:t>
            </a:r>
            <a:endParaRPr lang="en-US" sz="2000" dirty="0">
              <a:latin typeface="Univers" pitchFamily="34" charset="0"/>
            </a:endParaRPr>
          </a:p>
          <a:p>
            <a:pPr marL="342900" indent="-342900" algn="l">
              <a:buFont typeface="Arial" panose="020B0604020202020204" pitchFamily="34" charset="0"/>
              <a:buChar char="•"/>
            </a:pPr>
            <a:r>
              <a:rPr lang="en-US" sz="2000" dirty="0" smtClean="0">
                <a:latin typeface="Univers" pitchFamily="34" charset="0"/>
              </a:rPr>
              <a:t>Installed Capacity: 332MW </a:t>
            </a:r>
            <a:r>
              <a:rPr lang="en-US" sz="2000" dirty="0">
                <a:latin typeface="Univers" pitchFamily="34" charset="0"/>
              </a:rPr>
              <a:t>hydro, 120MW coal  &amp; 24MW </a:t>
            </a:r>
            <a:r>
              <a:rPr lang="en-US" sz="2000" dirty="0" smtClean="0">
                <a:latin typeface="Univers" pitchFamily="34" charset="0"/>
              </a:rPr>
              <a:t>diesel.</a:t>
            </a:r>
            <a:endParaRPr lang="en-US" sz="2000" dirty="0">
              <a:latin typeface="Univers" pitchFamily="34" charset="0"/>
            </a:endParaRPr>
          </a:p>
          <a:p>
            <a:pPr algn="l"/>
            <a:endParaRPr lang="en-US" sz="2000" dirty="0">
              <a:latin typeface="Univers" pitchFamily="34" charset="0"/>
            </a:endParaRPr>
          </a:p>
          <a:p>
            <a:pPr marL="342900" indent="-342900" algn="l">
              <a:buFont typeface="Arial" panose="020B0604020202020204" pitchFamily="34" charset="0"/>
              <a:buChar char="•"/>
            </a:pPr>
            <a:r>
              <a:rPr lang="en-US" sz="2000" dirty="0" smtClean="0">
                <a:latin typeface="Univers" pitchFamily="34" charset="0"/>
              </a:rPr>
              <a:t>Peak demand surpassed 534MW</a:t>
            </a:r>
          </a:p>
          <a:p>
            <a:pPr algn="l">
              <a:buFont typeface="Arial" charset="0"/>
              <a:buChar char="•"/>
            </a:pPr>
            <a:endParaRPr lang="en-US" sz="2000" dirty="0" smtClean="0">
              <a:latin typeface="Univers" pitchFamily="34" charset="0"/>
            </a:endParaRPr>
          </a:p>
          <a:p>
            <a:pPr marL="342900" indent="-342900" algn="l">
              <a:buFont typeface="Arial" panose="020B0604020202020204" pitchFamily="34" charset="0"/>
              <a:buChar char="•"/>
            </a:pPr>
            <a:r>
              <a:rPr lang="en-US" sz="2000" dirty="0" smtClean="0">
                <a:latin typeface="Univers" pitchFamily="34" charset="0"/>
              </a:rPr>
              <a:t>~ 60 % of national demand of electricity is imported from regional partners through SAPP</a:t>
            </a:r>
            <a:endParaRPr lang="en-US" sz="2000" dirty="0">
              <a:latin typeface="Univers" pitchFamily="34" charset="0"/>
            </a:endParaRPr>
          </a:p>
          <a:p>
            <a:pPr algn="l"/>
            <a:endParaRPr lang="en-US" sz="2000" dirty="0">
              <a:latin typeface="Univers" pitchFamily="34" charset="0"/>
            </a:endParaRPr>
          </a:p>
          <a:p>
            <a:pPr marL="342900" indent="-342900" algn="l">
              <a:buFont typeface="Arial" panose="020B0604020202020204" pitchFamily="34" charset="0"/>
              <a:buChar char="•"/>
            </a:pPr>
            <a:r>
              <a:rPr lang="en-US" sz="2000" dirty="0" smtClean="0">
                <a:latin typeface="Univers" pitchFamily="34" charset="0"/>
              </a:rPr>
              <a:t>of which most of  agreements have  ended in  2015</a:t>
            </a:r>
          </a:p>
          <a:p>
            <a:pPr marL="342900" indent="-342900" algn="l">
              <a:buFont typeface="Arial" panose="020B0604020202020204" pitchFamily="34" charset="0"/>
              <a:buChar char="•"/>
            </a:pPr>
            <a:endParaRPr lang="en-US" sz="2000" dirty="0" smtClean="0">
              <a:latin typeface="Univers" pitchFamily="34" charset="0"/>
            </a:endParaRPr>
          </a:p>
          <a:p>
            <a:pPr marL="342900" indent="-342900" algn="l">
              <a:buFont typeface="Arial" panose="020B0604020202020204" pitchFamily="34" charset="0"/>
              <a:buChar char="•"/>
            </a:pPr>
            <a:r>
              <a:rPr lang="en-US" sz="2000" dirty="0" smtClean="0">
                <a:latin typeface="Univers" pitchFamily="34" charset="0"/>
              </a:rPr>
              <a:t>Expected Deficit from 2016</a:t>
            </a:r>
          </a:p>
          <a:p>
            <a:pPr algn="l">
              <a:buFont typeface="Arial" charset="0"/>
              <a:buChar char="•"/>
            </a:pPr>
            <a:endParaRPr lang="en-US" sz="2000" dirty="0">
              <a:latin typeface="Univers" pitchFamily="34" charset="0"/>
            </a:endParaRPr>
          </a:p>
        </p:txBody>
      </p:sp>
      <p:sp>
        <p:nvSpPr>
          <p:cNvPr id="11" name="Slide Number Placeholder 10"/>
          <p:cNvSpPr>
            <a:spLocks noGrp="1"/>
          </p:cNvSpPr>
          <p:nvPr>
            <p:ph type="sldNum" sz="quarter" idx="4294967295"/>
          </p:nvPr>
        </p:nvSpPr>
        <p:spPr>
          <a:xfrm>
            <a:off x="8646751" y="6408589"/>
            <a:ext cx="366889" cy="364202"/>
          </a:xfrm>
          <a:prstGeom prst="rect">
            <a:avLst/>
          </a:prstGeom>
        </p:spPr>
        <p:txBody>
          <a:bodyPr lIns="78145" tIns="39072" rIns="78145" bIns="39072"/>
          <a:lstStyle/>
          <a:p>
            <a:fld id="{206B36E7-BD48-4C8B-B098-BA0FBFDF8FAF}" type="slidenum">
              <a:rPr lang="en-GB" smtClean="0"/>
              <a:pPr/>
              <a:t>3</a:t>
            </a:fld>
            <a:endParaRPr lang="en-GB" dirty="0"/>
          </a:p>
        </p:txBody>
      </p:sp>
      <p:sp>
        <p:nvSpPr>
          <p:cNvPr id="7" name="TextBox 2"/>
          <p:cNvSpPr txBox="1">
            <a:spLocks noChangeArrowheads="1"/>
          </p:cNvSpPr>
          <p:nvPr/>
        </p:nvSpPr>
        <p:spPr bwMode="auto">
          <a:xfrm>
            <a:off x="868179" y="142252"/>
            <a:ext cx="8168317" cy="694460"/>
          </a:xfrm>
          <a:prstGeom prst="rect">
            <a:avLst/>
          </a:prstGeom>
          <a:noFill/>
          <a:ln w="9525">
            <a:noFill/>
            <a:miter lim="800000"/>
            <a:headEnd/>
            <a:tailEnd/>
          </a:ln>
        </p:spPr>
        <p:txBody>
          <a:bodyPr lIns="78145" tIns="39072" rIns="78145" bIns="39072">
            <a:spAutoFit/>
          </a:bodyPr>
          <a:lstStyle/>
          <a:p>
            <a:pPr algn="ctr"/>
            <a:r>
              <a:rPr lang="en-ZA" sz="4000" b="1" dirty="0" smtClean="0">
                <a:solidFill>
                  <a:srgbClr val="002673"/>
                </a:solidFill>
                <a:latin typeface="+mj-lt"/>
              </a:rPr>
              <a:t>Introduction</a:t>
            </a:r>
            <a:endParaRPr lang="en-ZA" sz="4000" b="1" dirty="0">
              <a:solidFill>
                <a:srgbClr val="002673"/>
              </a:solidFill>
              <a:latin typeface="+mj-lt"/>
            </a:endParaRPr>
          </a:p>
        </p:txBody>
      </p:sp>
      <p:pic>
        <p:nvPicPr>
          <p:cNvPr id="13" name="Picture 2" descr="C:\Users\User\Documents\REEEI\EEP\NAM212\Pre-feasibility\Project Documents\Namibia Solar Maps\SolarGIS-DNI-Namibia-105x95cm-300dpi.tif"/>
          <p:cNvPicPr>
            <a:picLocks noGrp="1" noChangeAspect="1" noChangeArrowheads="1"/>
          </p:cNvPicPr>
          <p:nvPr>
            <p:ph idx="1"/>
          </p:nvPr>
        </p:nvPicPr>
        <p:blipFill>
          <a:blip r:embed="rId3" cstate="print"/>
          <a:srcRect/>
          <a:stretch>
            <a:fillRect/>
          </a:stretch>
        </p:blipFill>
        <p:spPr bwMode="auto">
          <a:xfrm>
            <a:off x="6084168" y="1556792"/>
            <a:ext cx="2952328" cy="2678014"/>
          </a:xfrm>
          <a:prstGeom prst="rect">
            <a:avLst/>
          </a:prstGeom>
          <a:noFill/>
        </p:spPr>
      </p:pic>
      <p:sp>
        <p:nvSpPr>
          <p:cNvPr id="14" name="Title 1"/>
          <p:cNvSpPr txBox="1">
            <a:spLocks/>
          </p:cNvSpPr>
          <p:nvPr/>
        </p:nvSpPr>
        <p:spPr bwMode="auto">
          <a:xfrm>
            <a:off x="6056040" y="4437112"/>
            <a:ext cx="308796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noAutofit/>
          </a:bodyPr>
          <a:lstStyle>
            <a:lvl1pPr algn="l" rtl="0" fontAlgn="base">
              <a:spcBef>
                <a:spcPct val="0"/>
              </a:spcBef>
              <a:spcAft>
                <a:spcPct val="0"/>
              </a:spcAft>
              <a:defRPr sz="2700" b="1">
                <a:solidFill>
                  <a:srgbClr val="002673"/>
                </a:solidFill>
                <a:latin typeface="+mj-lt"/>
                <a:ea typeface="+mj-ea"/>
                <a:cs typeface="+mj-cs"/>
              </a:defRPr>
            </a:lvl1pPr>
            <a:lvl2pPr algn="l" rtl="0" fontAlgn="base">
              <a:spcBef>
                <a:spcPct val="0"/>
              </a:spcBef>
              <a:spcAft>
                <a:spcPct val="0"/>
              </a:spcAft>
              <a:defRPr sz="2700" b="1">
                <a:solidFill>
                  <a:srgbClr val="002673"/>
                </a:solidFill>
                <a:latin typeface="Arial" charset="0"/>
              </a:defRPr>
            </a:lvl2pPr>
            <a:lvl3pPr algn="l" rtl="0" fontAlgn="base">
              <a:spcBef>
                <a:spcPct val="0"/>
              </a:spcBef>
              <a:spcAft>
                <a:spcPct val="0"/>
              </a:spcAft>
              <a:defRPr sz="2700" b="1">
                <a:solidFill>
                  <a:srgbClr val="002673"/>
                </a:solidFill>
                <a:latin typeface="Arial" charset="0"/>
              </a:defRPr>
            </a:lvl3pPr>
            <a:lvl4pPr algn="l" rtl="0" fontAlgn="base">
              <a:spcBef>
                <a:spcPct val="0"/>
              </a:spcBef>
              <a:spcAft>
                <a:spcPct val="0"/>
              </a:spcAft>
              <a:defRPr sz="2700" b="1">
                <a:solidFill>
                  <a:srgbClr val="002673"/>
                </a:solidFill>
                <a:latin typeface="Arial" charset="0"/>
              </a:defRPr>
            </a:lvl4pPr>
            <a:lvl5pPr algn="l" rtl="0" fontAlgn="base">
              <a:spcBef>
                <a:spcPct val="0"/>
              </a:spcBef>
              <a:spcAft>
                <a:spcPct val="0"/>
              </a:spcAft>
              <a:defRPr sz="2700" b="1">
                <a:solidFill>
                  <a:srgbClr val="002673"/>
                </a:solidFill>
                <a:latin typeface="Arial" charset="0"/>
              </a:defRPr>
            </a:lvl5pPr>
            <a:lvl6pPr marL="457200" algn="l" rtl="0" fontAlgn="base">
              <a:spcBef>
                <a:spcPct val="0"/>
              </a:spcBef>
              <a:spcAft>
                <a:spcPct val="0"/>
              </a:spcAft>
              <a:defRPr sz="2700" b="1">
                <a:solidFill>
                  <a:srgbClr val="002673"/>
                </a:solidFill>
                <a:latin typeface="Arial" charset="0"/>
              </a:defRPr>
            </a:lvl6pPr>
            <a:lvl7pPr marL="914400" algn="l" rtl="0" fontAlgn="base">
              <a:spcBef>
                <a:spcPct val="0"/>
              </a:spcBef>
              <a:spcAft>
                <a:spcPct val="0"/>
              </a:spcAft>
              <a:defRPr sz="2700" b="1">
                <a:solidFill>
                  <a:srgbClr val="002673"/>
                </a:solidFill>
                <a:latin typeface="Arial" charset="0"/>
              </a:defRPr>
            </a:lvl7pPr>
            <a:lvl8pPr marL="1371600" algn="l" rtl="0" fontAlgn="base">
              <a:spcBef>
                <a:spcPct val="0"/>
              </a:spcBef>
              <a:spcAft>
                <a:spcPct val="0"/>
              </a:spcAft>
              <a:defRPr sz="2700" b="1">
                <a:solidFill>
                  <a:srgbClr val="002673"/>
                </a:solidFill>
                <a:latin typeface="Arial" charset="0"/>
              </a:defRPr>
            </a:lvl8pPr>
            <a:lvl9pPr marL="1828800" algn="l" rtl="0" fontAlgn="base">
              <a:spcBef>
                <a:spcPct val="0"/>
              </a:spcBef>
              <a:spcAft>
                <a:spcPct val="0"/>
              </a:spcAft>
              <a:defRPr sz="2700" b="1">
                <a:solidFill>
                  <a:srgbClr val="002673"/>
                </a:solidFill>
                <a:latin typeface="Arial" charset="0"/>
              </a:defRPr>
            </a:lvl9pPr>
          </a:lstStyle>
          <a:p>
            <a:r>
              <a:rPr lang="en-US" sz="1800" kern="0" dirty="0" smtClean="0"/>
              <a:t/>
            </a:r>
            <a:br>
              <a:rPr lang="en-US" sz="1800" kern="0" dirty="0" smtClean="0"/>
            </a:br>
            <a:r>
              <a:rPr lang="en-US" sz="1800" kern="0" dirty="0" smtClean="0"/>
              <a:t/>
            </a:r>
            <a:br>
              <a:rPr lang="en-US" sz="1800" kern="0" dirty="0" smtClean="0"/>
            </a:br>
            <a:r>
              <a:rPr lang="en-US" sz="1800" kern="0" dirty="0" smtClean="0"/>
              <a:t>Namibia’s Direct Normal Irradiation(DNI) ranks among the highest in the world</a:t>
            </a:r>
            <a:br>
              <a:rPr lang="en-US" sz="1800" kern="0" dirty="0" smtClean="0"/>
            </a:br>
            <a:r>
              <a:rPr lang="en-US" sz="1800" kern="0" dirty="0" smtClean="0"/>
              <a:t/>
            </a:r>
            <a:br>
              <a:rPr lang="en-US" sz="1800" kern="0" dirty="0" smtClean="0"/>
            </a:br>
            <a:endParaRPr lang="en-ZA" sz="1800" kern="0" dirty="0"/>
          </a:p>
        </p:txBody>
      </p:sp>
      <p:sp>
        <p:nvSpPr>
          <p:cNvPr id="3" name="Rectangle 2"/>
          <p:cNvSpPr/>
          <p:nvPr/>
        </p:nvSpPr>
        <p:spPr>
          <a:xfrm>
            <a:off x="1259632" y="5694347"/>
            <a:ext cx="7632848" cy="830997"/>
          </a:xfrm>
          <a:prstGeom prst="rect">
            <a:avLst/>
          </a:prstGeom>
          <a:solidFill>
            <a:schemeClr val="accent2">
              <a:lumMod val="75000"/>
            </a:schemeClr>
          </a:solidFill>
        </p:spPr>
        <p:txBody>
          <a:bodyPr wrap="square">
            <a:spAutoFit/>
          </a:bodyPr>
          <a:lstStyle/>
          <a:p>
            <a:pPr algn="just"/>
            <a:r>
              <a:rPr lang="en-US" dirty="0" smtClean="0">
                <a:solidFill>
                  <a:srgbClr val="FFFF00"/>
                </a:solidFill>
                <a:latin typeface="Univers" pitchFamily="34" charset="0"/>
              </a:rPr>
              <a:t>Strong case for solar water heating as a demand </a:t>
            </a:r>
            <a:r>
              <a:rPr lang="en-US" dirty="0">
                <a:solidFill>
                  <a:srgbClr val="FFFF00"/>
                </a:solidFill>
                <a:latin typeface="Univers" pitchFamily="34" charset="0"/>
              </a:rPr>
              <a:t>side </a:t>
            </a:r>
            <a:r>
              <a:rPr lang="en-US" dirty="0" smtClean="0">
                <a:solidFill>
                  <a:srgbClr val="FFFF00"/>
                </a:solidFill>
                <a:latin typeface="Univers" pitchFamily="34" charset="0"/>
              </a:rPr>
              <a:t>management intervention in Namibia </a:t>
            </a:r>
            <a:endParaRPr lang="en-US" dirty="0">
              <a:solidFill>
                <a:srgbClr val="FFFF00"/>
              </a:solidFill>
              <a:latin typeface="Univers" pitchFamily="34" charset="0"/>
            </a:endParaRPr>
          </a:p>
        </p:txBody>
      </p:sp>
    </p:spTree>
    <p:extLst>
      <p:ext uri="{BB962C8B-B14F-4D97-AF65-F5344CB8AC3E}">
        <p14:creationId xmlns:p14="http://schemas.microsoft.com/office/powerpoint/2010/main" val="670183173"/>
      </p:ext>
    </p:extLst>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064" y="0"/>
            <a:ext cx="8007424" cy="1052736"/>
          </a:xfrm>
        </p:spPr>
        <p:txBody>
          <a:bodyPr/>
          <a:lstStyle/>
          <a:p>
            <a:pPr>
              <a:defRPr/>
            </a:pPr>
            <a:r>
              <a:rPr lang="en-US" sz="4000" dirty="0" smtClean="0"/>
              <a:t>Policy Framework on Solar Thermal and opportunities </a:t>
            </a:r>
            <a:endParaRPr lang="en-GB" sz="4000" dirty="0" smtClean="0"/>
          </a:p>
        </p:txBody>
      </p:sp>
      <p:sp>
        <p:nvSpPr>
          <p:cNvPr id="5123" name="Content Placeholder 2"/>
          <p:cNvSpPr>
            <a:spLocks noGrp="1"/>
          </p:cNvSpPr>
          <p:nvPr>
            <p:ph idx="1"/>
          </p:nvPr>
        </p:nvSpPr>
        <p:spPr>
          <a:xfrm>
            <a:off x="1066800" y="1404219"/>
            <a:ext cx="7834706" cy="4905101"/>
          </a:xfrm>
        </p:spPr>
        <p:txBody>
          <a:bodyPr/>
          <a:lstStyle/>
          <a:p>
            <a:pPr marL="0" indent="0">
              <a:lnSpc>
                <a:spcPct val="90000"/>
              </a:lnSpc>
              <a:defRPr/>
            </a:pPr>
            <a:r>
              <a:rPr lang="en-US" dirty="0" smtClean="0"/>
              <a:t>Government promotes the use of renewable energy through the establishment of: </a:t>
            </a:r>
          </a:p>
          <a:p>
            <a:pPr marL="342900" lvl="1" indent="-342900">
              <a:lnSpc>
                <a:spcPct val="90000"/>
              </a:lnSpc>
              <a:buFont typeface="Arial" pitchFamily="34" charset="0"/>
              <a:buChar char="•"/>
              <a:defRPr/>
            </a:pPr>
            <a:r>
              <a:rPr lang="en-US" sz="2400" dirty="0" smtClean="0">
                <a:ea typeface="+mn-ea"/>
                <a:cs typeface="+mn-cs"/>
              </a:rPr>
              <a:t>An adequate institutional and planning framework;</a:t>
            </a:r>
          </a:p>
          <a:p>
            <a:pPr marL="342900" lvl="1" indent="-342900">
              <a:lnSpc>
                <a:spcPct val="90000"/>
              </a:lnSpc>
              <a:buFont typeface="Arial" pitchFamily="34" charset="0"/>
              <a:buChar char="•"/>
              <a:defRPr/>
            </a:pPr>
            <a:r>
              <a:rPr lang="en-US" sz="2400" dirty="0" smtClean="0">
                <a:ea typeface="+mn-ea"/>
                <a:cs typeface="+mn-cs"/>
              </a:rPr>
              <a:t>Development of human resources; </a:t>
            </a:r>
          </a:p>
          <a:p>
            <a:pPr marL="342900" lvl="1" indent="-342900">
              <a:lnSpc>
                <a:spcPct val="90000"/>
              </a:lnSpc>
              <a:buFont typeface="Arial" pitchFamily="34" charset="0"/>
              <a:buChar char="•"/>
              <a:defRPr/>
            </a:pPr>
            <a:r>
              <a:rPr lang="en-US" sz="2400" dirty="0" smtClean="0">
                <a:ea typeface="+mn-ea"/>
                <a:cs typeface="+mn-cs"/>
              </a:rPr>
              <a:t>Public awareness; </a:t>
            </a:r>
          </a:p>
          <a:p>
            <a:pPr marL="342900" lvl="1" indent="-342900">
              <a:lnSpc>
                <a:spcPct val="90000"/>
              </a:lnSpc>
              <a:buFont typeface="Arial" pitchFamily="34" charset="0"/>
              <a:buChar char="•"/>
              <a:defRPr/>
            </a:pPr>
            <a:r>
              <a:rPr lang="en-US" sz="2400" dirty="0" smtClean="0">
                <a:ea typeface="+mn-ea"/>
                <a:cs typeface="+mn-cs"/>
              </a:rPr>
              <a:t>Suitable financing systems, e.g., </a:t>
            </a:r>
            <a:r>
              <a:rPr lang="en-GB" sz="2400" dirty="0" smtClean="0"/>
              <a:t>Solar Revolving Fund (SRF);</a:t>
            </a:r>
            <a:endParaRPr lang="en-GB" sz="2400" b="1" dirty="0"/>
          </a:p>
          <a:p>
            <a:pPr marL="342900" lvl="1" indent="-342900">
              <a:lnSpc>
                <a:spcPct val="90000"/>
              </a:lnSpc>
              <a:buFont typeface="Arial" pitchFamily="34" charset="0"/>
              <a:buChar char="•"/>
              <a:defRPr/>
            </a:pPr>
            <a:r>
              <a:rPr lang="en-GB" sz="2400" dirty="0" smtClean="0"/>
              <a:t>Cabinet directive on solar water heaters –since 2007</a:t>
            </a:r>
          </a:p>
          <a:p>
            <a:pPr marL="342900" lvl="1" indent="-342900">
              <a:lnSpc>
                <a:spcPct val="90000"/>
              </a:lnSpc>
              <a:buFont typeface="Arial" pitchFamily="34" charset="0"/>
              <a:buChar char="•"/>
              <a:defRPr/>
            </a:pPr>
            <a:r>
              <a:rPr lang="en-GB" sz="2400" dirty="0" err="1" smtClean="0"/>
              <a:t>Soltrain</a:t>
            </a:r>
            <a:r>
              <a:rPr lang="en-GB" sz="2400" dirty="0" smtClean="0"/>
              <a:t> Project – since 2009;</a:t>
            </a:r>
          </a:p>
          <a:p>
            <a:pPr marL="342900" lvl="1" indent="-342900">
              <a:lnSpc>
                <a:spcPct val="90000"/>
              </a:lnSpc>
              <a:buFont typeface="Arial" pitchFamily="34" charset="0"/>
              <a:buChar char="•"/>
              <a:defRPr/>
            </a:pPr>
            <a:r>
              <a:rPr lang="en-GB" sz="2400" dirty="0" smtClean="0"/>
              <a:t>EIF-SME Bank Green soft loan scheme – since 2013.</a:t>
            </a:r>
            <a:r>
              <a:rPr lang="en-ZA" sz="2400" dirty="0"/>
              <a:t> </a:t>
            </a:r>
            <a:endParaRPr lang="en-ZA" sz="2400" dirty="0" smtClean="0"/>
          </a:p>
          <a:p>
            <a:pPr marL="342900" lvl="1" indent="-342900">
              <a:lnSpc>
                <a:spcPct val="90000"/>
              </a:lnSpc>
              <a:buFont typeface="Arial" pitchFamily="34" charset="0"/>
              <a:buChar char="•"/>
              <a:defRPr/>
            </a:pPr>
            <a:r>
              <a:rPr lang="en-ZA" sz="2400" dirty="0" smtClean="0"/>
              <a:t>A </a:t>
            </a:r>
            <a:r>
              <a:rPr lang="en-ZA" sz="2400" dirty="0"/>
              <a:t>regulated renewable energy </a:t>
            </a:r>
            <a:r>
              <a:rPr lang="en-ZA" sz="2400" dirty="0" smtClean="0"/>
              <a:t>industry </a:t>
            </a:r>
            <a:r>
              <a:rPr lang="en-ZA" sz="2400" dirty="0"/>
              <a:t>that promotes &amp; </a:t>
            </a:r>
            <a:r>
              <a:rPr lang="en-ZA" sz="2400" dirty="0" smtClean="0"/>
              <a:t>adopts   </a:t>
            </a:r>
            <a:r>
              <a:rPr lang="en-ZA" sz="2400" dirty="0"/>
              <a:t>quality </a:t>
            </a:r>
            <a:r>
              <a:rPr lang="en-ZA" sz="2400" dirty="0" smtClean="0"/>
              <a:t>standards </a:t>
            </a:r>
            <a:endParaRPr lang="en-GB" sz="2400" dirty="0" smtClean="0"/>
          </a:p>
          <a:p>
            <a:pPr marL="342900" lvl="1" indent="-342900">
              <a:lnSpc>
                <a:spcPct val="90000"/>
              </a:lnSpc>
              <a:buFont typeface="Arial" pitchFamily="34" charset="0"/>
              <a:buChar char="•"/>
              <a:defRPr/>
            </a:pPr>
            <a:endParaRPr lang="en-GB" sz="2400" dirty="0" smtClean="0"/>
          </a:p>
          <a:p>
            <a:pPr marL="342900" lvl="1" indent="-342900">
              <a:lnSpc>
                <a:spcPct val="90000"/>
              </a:lnSpc>
              <a:buFont typeface="Arial" pitchFamily="34" charset="0"/>
              <a:buChar char="•"/>
              <a:defRPr/>
            </a:pPr>
            <a:endParaRPr lang="en-GB" sz="2400" dirty="0" smtClean="0"/>
          </a:p>
        </p:txBody>
      </p:sp>
      <p:sp>
        <p:nvSpPr>
          <p:cNvPr id="4100" name="Slide Number Placeholder 3"/>
          <p:cNvSpPr>
            <a:spLocks noGrp="1"/>
          </p:cNvSpPr>
          <p:nvPr>
            <p:ph type="sldNum" sz="quarter" idx="4294967295"/>
          </p:nvPr>
        </p:nvSpPr>
        <p:spPr>
          <a:xfrm>
            <a:off x="6553200" y="6245225"/>
            <a:ext cx="2133600" cy="476250"/>
          </a:xfrm>
          <a:prstGeom prst="rect">
            <a:avLst/>
          </a:prstGeom>
          <a:noFill/>
        </p:spPr>
        <p:txBody>
          <a:bodyPr/>
          <a:lstStyle/>
          <a:p>
            <a:fld id="{B31C76B5-204A-413D-878B-D206324EE3EA}" type="slidenum">
              <a:rPr lang="en-GB" smtClean="0"/>
              <a:pPr/>
              <a:t>4</a:t>
            </a:fld>
            <a:endParaRPr lang="en-GB" smtClean="0"/>
          </a:p>
        </p:txBody>
      </p:sp>
      <p:sp>
        <p:nvSpPr>
          <p:cNvPr id="9" name="Rectangle 8"/>
          <p:cNvSpPr/>
          <p:nvPr/>
        </p:nvSpPr>
        <p:spPr>
          <a:xfrm>
            <a:off x="1250605" y="6021288"/>
            <a:ext cx="7713883" cy="830997"/>
          </a:xfrm>
          <a:prstGeom prst="rect">
            <a:avLst/>
          </a:prstGeom>
          <a:solidFill>
            <a:schemeClr val="accent2">
              <a:lumMod val="75000"/>
            </a:schemeClr>
          </a:solidFill>
        </p:spPr>
        <p:txBody>
          <a:bodyPr wrap="square">
            <a:spAutoFit/>
          </a:bodyPr>
          <a:lstStyle/>
          <a:p>
            <a:pPr algn="just"/>
            <a:r>
              <a:rPr lang="en-GB" dirty="0">
                <a:solidFill>
                  <a:srgbClr val="FFFF00"/>
                </a:solidFill>
                <a:latin typeface="Univers"/>
              </a:rPr>
              <a:t>Development of Solar Thermal Market in </a:t>
            </a:r>
            <a:r>
              <a:rPr lang="en-GB" dirty="0" smtClean="0">
                <a:solidFill>
                  <a:srgbClr val="FFFF00"/>
                </a:solidFill>
                <a:latin typeface="Univers"/>
              </a:rPr>
              <a:t>Namibia through policy and appropriate legislation</a:t>
            </a:r>
            <a:endParaRPr lang="en-US" dirty="0">
              <a:solidFill>
                <a:srgbClr val="FFFF00"/>
              </a:solidFill>
              <a:latin typeface="Univers"/>
            </a:endParaRPr>
          </a:p>
        </p:txBody>
      </p:sp>
    </p:spTree>
    <p:extLst>
      <p:ext uri="{BB962C8B-B14F-4D97-AF65-F5344CB8AC3E}">
        <p14:creationId xmlns:p14="http://schemas.microsoft.com/office/powerpoint/2010/main" val="2029023663"/>
      </p:ext>
    </p:extLst>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4968"/>
            <a:ext cx="7772400" cy="797768"/>
          </a:xfrm>
        </p:spPr>
        <p:txBody>
          <a:bodyPr/>
          <a:lstStyle/>
          <a:p>
            <a:r>
              <a:rPr lang="en-ZA" sz="4000" dirty="0" smtClean="0"/>
              <a:t>Focus of SOLTRAIN I and II</a:t>
            </a:r>
            <a:endParaRPr lang="en-ZA" sz="4000" dirty="0"/>
          </a:p>
        </p:txBody>
      </p:sp>
      <p:graphicFrame>
        <p:nvGraphicFramePr>
          <p:cNvPr id="5" name="Table 4"/>
          <p:cNvGraphicFramePr>
            <a:graphicFrameLocks noGrp="1"/>
          </p:cNvGraphicFramePr>
          <p:nvPr>
            <p:extLst>
              <p:ext uri="{D42A27DB-BD31-4B8C-83A1-F6EECF244321}">
                <p14:modId xmlns:p14="http://schemas.microsoft.com/office/powerpoint/2010/main" val="4045682801"/>
              </p:ext>
            </p:extLst>
          </p:nvPr>
        </p:nvGraphicFramePr>
        <p:xfrm>
          <a:off x="1043608" y="1196752"/>
          <a:ext cx="7848872" cy="4511040"/>
        </p:xfrm>
        <a:graphic>
          <a:graphicData uri="http://schemas.openxmlformats.org/drawingml/2006/table">
            <a:tbl>
              <a:tblPr firstRow="1" bandRow="1">
                <a:tableStyleId>{5C22544A-7EE6-4342-B048-85BDC9FD1C3A}</a:tableStyleId>
              </a:tblPr>
              <a:tblGrid>
                <a:gridCol w="3924436"/>
                <a:gridCol w="3924436"/>
              </a:tblGrid>
              <a:tr h="404353">
                <a:tc>
                  <a:txBody>
                    <a:bodyPr/>
                    <a:lstStyle/>
                    <a:p>
                      <a:r>
                        <a:rPr lang="en-ZA" sz="2400" dirty="0" smtClean="0">
                          <a:latin typeface="+mn-lt"/>
                        </a:rPr>
                        <a:t>SOLTRAIN I</a:t>
                      </a:r>
                      <a:endParaRPr lang="en-ZA" sz="2400" dirty="0">
                        <a:latin typeface="+mn-lt"/>
                      </a:endParaRPr>
                    </a:p>
                  </a:txBody>
                  <a:tcPr/>
                </a:tc>
                <a:tc>
                  <a:txBody>
                    <a:bodyPr/>
                    <a:lstStyle/>
                    <a:p>
                      <a:r>
                        <a:rPr lang="en-ZA" sz="2400" dirty="0" smtClean="0">
                          <a:latin typeface="+mn-lt"/>
                        </a:rPr>
                        <a:t>SOLTRAIN II</a:t>
                      </a:r>
                      <a:endParaRPr lang="en-ZA" sz="2400" dirty="0">
                        <a:latin typeface="+mn-lt"/>
                      </a:endParaRPr>
                    </a:p>
                  </a:txBody>
                  <a:tcPr/>
                </a:tc>
              </a:tr>
              <a:tr h="997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200" dirty="0" smtClean="0">
                          <a:latin typeface="+mn-lt"/>
                        </a:rPr>
                        <a:t>Awareness campaigns to the public</a:t>
                      </a:r>
                    </a:p>
                    <a:p>
                      <a:endParaRPr lang="en-ZA" sz="2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kern="0" dirty="0" smtClean="0">
                          <a:solidFill>
                            <a:srgbClr val="000000"/>
                          </a:solidFill>
                          <a:latin typeface="+mn-lt"/>
                        </a:rPr>
                        <a:t>Focused awareness campaigns</a:t>
                      </a:r>
                      <a:endParaRPr lang="en-ZA" sz="2200" dirty="0" smtClean="0">
                        <a:latin typeface="+mn-lt"/>
                      </a:endParaRPr>
                    </a:p>
                    <a:p>
                      <a:endParaRPr lang="en-ZA" sz="2200" dirty="0">
                        <a:latin typeface="+mn-lt"/>
                      </a:endParaRPr>
                    </a:p>
                  </a:txBody>
                  <a:tcPr/>
                </a:tc>
              </a:tr>
              <a:tr h="9748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200" dirty="0" smtClean="0">
                          <a:latin typeface="+mn-lt"/>
                        </a:rPr>
                        <a:t>Marketing, installing and Monitoring of improved demonstration systems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smtClean="0">
                          <a:latin typeface="+mn-lt"/>
                        </a:rPr>
                        <a:t>Solar thermal Demonstration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200" dirty="0" smtClean="0">
                        <a:latin typeface="+mn-lt"/>
                      </a:endParaRPr>
                    </a:p>
                  </a:txBody>
                  <a:tcPr/>
                </a:tc>
              </a:tr>
              <a:tr h="6979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200" dirty="0" smtClean="0">
                          <a:latin typeface="+mn-lt"/>
                        </a:rPr>
                        <a:t>Training</a:t>
                      </a:r>
                    </a:p>
                    <a:p>
                      <a:endParaRPr lang="en-ZA" sz="2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smtClean="0">
                          <a:latin typeface="+mn-lt"/>
                        </a:rPr>
                        <a:t>Centres of Competence</a:t>
                      </a:r>
                    </a:p>
                  </a:txBody>
                  <a:tcPr/>
                </a:tc>
              </a:tr>
              <a:tr h="997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200" dirty="0" smtClean="0">
                          <a:latin typeface="+mn-lt"/>
                        </a:rPr>
                        <a:t>Assistance to producers</a:t>
                      </a:r>
                    </a:p>
                    <a:p>
                      <a:endParaRPr lang="en-ZA" sz="2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smtClean="0">
                          <a:latin typeface="+mn-lt"/>
                        </a:rPr>
                        <a:t>Solar Thermal Technology Platforms</a:t>
                      </a:r>
                      <a:endParaRPr lang="en-ZA" sz="2200" dirty="0" smtClean="0">
                        <a:latin typeface="+mn-lt"/>
                      </a:endParaRPr>
                    </a:p>
                    <a:p>
                      <a:endParaRPr lang="en-ZA" sz="2200" dirty="0">
                        <a:latin typeface="+mn-lt"/>
                      </a:endParaRPr>
                    </a:p>
                  </a:txBody>
                  <a:tcPr/>
                </a:tc>
              </a:tr>
            </a:tbl>
          </a:graphicData>
        </a:graphic>
      </p:graphicFrame>
      <p:sp>
        <p:nvSpPr>
          <p:cNvPr id="8" name="Rectangle 7"/>
          <p:cNvSpPr/>
          <p:nvPr/>
        </p:nvSpPr>
        <p:spPr>
          <a:xfrm>
            <a:off x="1143546" y="5694347"/>
            <a:ext cx="7820942" cy="830997"/>
          </a:xfrm>
          <a:prstGeom prst="rect">
            <a:avLst/>
          </a:prstGeom>
          <a:solidFill>
            <a:schemeClr val="accent2">
              <a:lumMod val="75000"/>
            </a:schemeClr>
          </a:solidFill>
        </p:spPr>
        <p:txBody>
          <a:bodyPr wrap="square">
            <a:spAutoFit/>
          </a:bodyPr>
          <a:lstStyle/>
          <a:p>
            <a:pPr algn="just"/>
            <a:r>
              <a:rPr lang="en-GB" dirty="0" smtClean="0">
                <a:solidFill>
                  <a:srgbClr val="FFFF00"/>
                </a:solidFill>
                <a:latin typeface="Univers"/>
              </a:rPr>
              <a:t>Vocational Training Centres capacitated as Centres of Competence</a:t>
            </a:r>
            <a:endParaRPr lang="en-US" dirty="0">
              <a:solidFill>
                <a:srgbClr val="FFFF00"/>
              </a:solidFill>
              <a:latin typeface="Univers"/>
            </a:endParaRPr>
          </a:p>
        </p:txBody>
      </p:sp>
    </p:spTree>
    <p:extLst>
      <p:ext uri="{BB962C8B-B14F-4D97-AF65-F5344CB8AC3E}">
        <p14:creationId xmlns:p14="http://schemas.microsoft.com/office/powerpoint/2010/main" val="313585186"/>
      </p:ext>
    </p:extLst>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3827" name="Picture 19" descr="C:\Temp\pngs\diagramm_esttp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12776"/>
            <a:ext cx="9144000" cy="5184576"/>
          </a:xfrm>
          <a:prstGeom prst="rect">
            <a:avLst/>
          </a:prstGeom>
          <a:noFill/>
          <a:extLst>
            <a:ext uri="{909E8E84-426E-40DD-AFC4-6F175D3DCCD1}">
              <a14:hiddenFill xmlns:a14="http://schemas.microsoft.com/office/drawing/2010/main">
                <a:solidFill>
                  <a:srgbClr val="FFFFFF"/>
                </a:solidFill>
              </a14:hiddenFill>
            </a:ext>
          </a:extLst>
        </p:spPr>
      </p:pic>
      <p:sp>
        <p:nvSpPr>
          <p:cNvPr id="1143810" name="Rectangle 2"/>
          <p:cNvSpPr>
            <a:spLocks noGrp="1" noChangeArrowheads="1"/>
          </p:cNvSpPr>
          <p:nvPr>
            <p:ph type="title"/>
          </p:nvPr>
        </p:nvSpPr>
        <p:spPr/>
        <p:txBody>
          <a:bodyPr/>
          <a:lstStyle/>
          <a:p>
            <a:r>
              <a:rPr lang="en-US" sz="3200" dirty="0" smtClean="0"/>
              <a:t>STTP develops the strategy for growth</a:t>
            </a:r>
            <a:endParaRPr lang="en-US" sz="3200" dirty="0"/>
          </a:p>
        </p:txBody>
      </p:sp>
      <p:grpSp>
        <p:nvGrpSpPr>
          <p:cNvPr id="1143839" name="Group 31"/>
          <p:cNvGrpSpPr>
            <a:grpSpLocks/>
          </p:cNvGrpSpPr>
          <p:nvPr/>
        </p:nvGrpSpPr>
        <p:grpSpPr bwMode="auto">
          <a:xfrm>
            <a:off x="171451" y="2057400"/>
            <a:ext cx="8439151" cy="4267200"/>
            <a:chOff x="108" y="1296"/>
            <a:chExt cx="5316" cy="2688"/>
          </a:xfrm>
        </p:grpSpPr>
        <p:sp>
          <p:nvSpPr>
            <p:cNvPr id="1143812" name="Line 4"/>
            <p:cNvSpPr>
              <a:spLocks noChangeShapeType="1"/>
            </p:cNvSpPr>
            <p:nvPr/>
          </p:nvSpPr>
          <p:spPr bwMode="auto">
            <a:xfrm>
              <a:off x="240" y="3600"/>
              <a:ext cx="5184" cy="0"/>
            </a:xfrm>
            <a:prstGeom prst="line">
              <a:avLst/>
            </a:prstGeom>
            <a:noFill/>
            <a:ln w="25400" cap="sq">
              <a:solidFill>
                <a:schemeClr val="accent2"/>
              </a:solidFill>
              <a:round/>
              <a:headEnd type="none" w="sm" len="sm"/>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43838" name="Group 30"/>
            <p:cNvGrpSpPr>
              <a:grpSpLocks/>
            </p:cNvGrpSpPr>
            <p:nvPr/>
          </p:nvGrpSpPr>
          <p:grpSpPr bwMode="auto">
            <a:xfrm>
              <a:off x="108" y="1296"/>
              <a:ext cx="5316" cy="2688"/>
              <a:chOff x="108" y="1296"/>
              <a:chExt cx="5316" cy="2688"/>
            </a:xfrm>
          </p:grpSpPr>
          <p:sp>
            <p:nvSpPr>
              <p:cNvPr id="1143814" name="Line 6"/>
              <p:cNvSpPr>
                <a:spLocks noChangeShapeType="1"/>
              </p:cNvSpPr>
              <p:nvPr/>
            </p:nvSpPr>
            <p:spPr bwMode="auto">
              <a:xfrm>
                <a:off x="384" y="3534"/>
                <a:ext cx="0" cy="144"/>
              </a:xfrm>
              <a:prstGeom prst="line">
                <a:avLst/>
              </a:prstGeom>
              <a:noFill/>
              <a:ln w="25400"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43815" name="Line 7"/>
              <p:cNvSpPr>
                <a:spLocks noChangeShapeType="1"/>
              </p:cNvSpPr>
              <p:nvPr/>
            </p:nvSpPr>
            <p:spPr bwMode="auto">
              <a:xfrm>
                <a:off x="5036" y="3534"/>
                <a:ext cx="0" cy="144"/>
              </a:xfrm>
              <a:prstGeom prst="line">
                <a:avLst/>
              </a:prstGeom>
              <a:noFill/>
              <a:ln w="25400"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43816" name="Line 8"/>
              <p:cNvSpPr>
                <a:spLocks noChangeShapeType="1"/>
              </p:cNvSpPr>
              <p:nvPr/>
            </p:nvSpPr>
            <p:spPr bwMode="auto">
              <a:xfrm>
                <a:off x="1934" y="3534"/>
                <a:ext cx="0" cy="144"/>
              </a:xfrm>
              <a:prstGeom prst="line">
                <a:avLst/>
              </a:prstGeom>
              <a:noFill/>
              <a:ln w="25400"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43817" name="Line 9"/>
              <p:cNvSpPr>
                <a:spLocks noChangeShapeType="1"/>
              </p:cNvSpPr>
              <p:nvPr/>
            </p:nvSpPr>
            <p:spPr bwMode="auto">
              <a:xfrm>
                <a:off x="3485" y="3534"/>
                <a:ext cx="0" cy="144"/>
              </a:xfrm>
              <a:prstGeom prst="line">
                <a:avLst/>
              </a:prstGeom>
              <a:noFill/>
              <a:ln w="25400"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43819" name="Text Box 11"/>
              <p:cNvSpPr txBox="1">
                <a:spLocks noChangeArrowheads="1"/>
              </p:cNvSpPr>
              <p:nvPr/>
            </p:nvSpPr>
            <p:spPr bwMode="auto">
              <a:xfrm>
                <a:off x="108" y="3676"/>
                <a:ext cx="553" cy="291"/>
              </a:xfrm>
              <a:prstGeom prst="rect">
                <a:avLst/>
              </a:prstGeom>
              <a:solidFill>
                <a:srgbClr val="FFFFFF">
                  <a:alpha val="50000"/>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b="1" dirty="0" smtClean="0">
                    <a:solidFill>
                      <a:schemeClr val="accent2"/>
                    </a:solidFill>
                    <a:latin typeface="Century Gothic" pitchFamily="34" charset="0"/>
                  </a:rPr>
                  <a:t>2013</a:t>
                </a:r>
                <a:endParaRPr lang="en-GB" b="1" dirty="0">
                  <a:solidFill>
                    <a:schemeClr val="accent2"/>
                  </a:solidFill>
                  <a:latin typeface="Century Gothic" pitchFamily="34" charset="0"/>
                </a:endParaRPr>
              </a:p>
            </p:txBody>
          </p:sp>
          <p:sp>
            <p:nvSpPr>
              <p:cNvPr id="1143820" name="Text Box 12"/>
              <p:cNvSpPr txBox="1">
                <a:spLocks noChangeArrowheads="1"/>
              </p:cNvSpPr>
              <p:nvPr/>
            </p:nvSpPr>
            <p:spPr bwMode="auto">
              <a:xfrm>
                <a:off x="1659" y="3676"/>
                <a:ext cx="553" cy="291"/>
              </a:xfrm>
              <a:prstGeom prst="rect">
                <a:avLst/>
              </a:prstGeom>
              <a:solidFill>
                <a:srgbClr val="FFFFFF">
                  <a:alpha val="50000"/>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b="1" dirty="0" smtClean="0">
                    <a:solidFill>
                      <a:schemeClr val="accent2"/>
                    </a:solidFill>
                    <a:latin typeface="Century Gothic" pitchFamily="34" charset="0"/>
                  </a:rPr>
                  <a:t>2015</a:t>
                </a:r>
                <a:endParaRPr lang="en-GB" b="1" dirty="0">
                  <a:solidFill>
                    <a:schemeClr val="accent2"/>
                  </a:solidFill>
                  <a:latin typeface="Century Gothic" pitchFamily="34" charset="0"/>
                </a:endParaRPr>
              </a:p>
            </p:txBody>
          </p:sp>
          <p:sp>
            <p:nvSpPr>
              <p:cNvPr id="1143821" name="Text Box 13"/>
              <p:cNvSpPr txBox="1">
                <a:spLocks noChangeArrowheads="1"/>
              </p:cNvSpPr>
              <p:nvPr/>
            </p:nvSpPr>
            <p:spPr bwMode="auto">
              <a:xfrm>
                <a:off x="3197" y="3676"/>
                <a:ext cx="580" cy="308"/>
              </a:xfrm>
              <a:prstGeom prst="rect">
                <a:avLst/>
              </a:prstGeom>
              <a:solidFill>
                <a:srgbClr val="FFFFFF">
                  <a:alpha val="50000"/>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b="1">
                    <a:solidFill>
                      <a:schemeClr val="accent2"/>
                    </a:solidFill>
                    <a:latin typeface="Century Gothic" pitchFamily="34" charset="0"/>
                  </a:rPr>
                  <a:t>2020</a:t>
                </a:r>
                <a:endParaRPr lang="en-GB" b="1">
                  <a:solidFill>
                    <a:schemeClr val="accent2"/>
                  </a:solidFill>
                  <a:latin typeface="Century Gothic" pitchFamily="34" charset="0"/>
                </a:endParaRPr>
              </a:p>
            </p:txBody>
          </p:sp>
          <p:sp>
            <p:nvSpPr>
              <p:cNvPr id="1143822" name="Text Box 14"/>
              <p:cNvSpPr txBox="1">
                <a:spLocks noChangeArrowheads="1"/>
              </p:cNvSpPr>
              <p:nvPr/>
            </p:nvSpPr>
            <p:spPr bwMode="auto">
              <a:xfrm>
                <a:off x="4748" y="3676"/>
                <a:ext cx="580" cy="308"/>
              </a:xfrm>
              <a:prstGeom prst="rect">
                <a:avLst/>
              </a:prstGeom>
              <a:solidFill>
                <a:srgbClr val="FFFFFF">
                  <a:alpha val="50000"/>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b="1">
                    <a:solidFill>
                      <a:schemeClr val="accent2"/>
                    </a:solidFill>
                    <a:latin typeface="Century Gothic" pitchFamily="34" charset="0"/>
                  </a:rPr>
                  <a:t>2030</a:t>
                </a:r>
                <a:endParaRPr lang="en-GB" b="1">
                  <a:solidFill>
                    <a:schemeClr val="accent2"/>
                  </a:solidFill>
                  <a:latin typeface="Century Gothic" pitchFamily="34" charset="0"/>
                </a:endParaRPr>
              </a:p>
            </p:txBody>
          </p:sp>
          <p:sp>
            <p:nvSpPr>
              <p:cNvPr id="1143832" name="Line 24"/>
              <p:cNvSpPr>
                <a:spLocks noChangeShapeType="1"/>
              </p:cNvSpPr>
              <p:nvPr/>
            </p:nvSpPr>
            <p:spPr bwMode="auto">
              <a:xfrm>
                <a:off x="240" y="3216"/>
                <a:ext cx="5184" cy="0"/>
              </a:xfrm>
              <a:prstGeom prst="line">
                <a:avLst/>
              </a:prstGeom>
              <a:noFill/>
              <a:ln w="12700">
                <a:solidFill>
                  <a:schemeClr val="accent2"/>
                </a:solidFill>
                <a:prstDash val="dash"/>
                <a:round/>
                <a:headEnd type="none" w="sm" len="sm"/>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43833" name="Line 25"/>
              <p:cNvSpPr>
                <a:spLocks noChangeShapeType="1"/>
              </p:cNvSpPr>
              <p:nvPr/>
            </p:nvSpPr>
            <p:spPr bwMode="auto">
              <a:xfrm>
                <a:off x="240" y="2832"/>
                <a:ext cx="5184" cy="0"/>
              </a:xfrm>
              <a:prstGeom prst="line">
                <a:avLst/>
              </a:prstGeom>
              <a:noFill/>
              <a:ln w="12700">
                <a:solidFill>
                  <a:schemeClr val="accent2"/>
                </a:solidFill>
                <a:prstDash val="dash"/>
                <a:round/>
                <a:headEnd type="none" w="sm" len="sm"/>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43834" name="Line 26"/>
              <p:cNvSpPr>
                <a:spLocks noChangeShapeType="1"/>
              </p:cNvSpPr>
              <p:nvPr/>
            </p:nvSpPr>
            <p:spPr bwMode="auto">
              <a:xfrm>
                <a:off x="240" y="2448"/>
                <a:ext cx="5184" cy="0"/>
              </a:xfrm>
              <a:prstGeom prst="line">
                <a:avLst/>
              </a:prstGeom>
              <a:noFill/>
              <a:ln w="12700">
                <a:solidFill>
                  <a:schemeClr val="accent2"/>
                </a:solidFill>
                <a:prstDash val="dash"/>
                <a:round/>
                <a:headEnd type="none" w="sm" len="sm"/>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43835" name="Line 27"/>
              <p:cNvSpPr>
                <a:spLocks noChangeShapeType="1"/>
              </p:cNvSpPr>
              <p:nvPr/>
            </p:nvSpPr>
            <p:spPr bwMode="auto">
              <a:xfrm>
                <a:off x="240" y="2064"/>
                <a:ext cx="5184" cy="0"/>
              </a:xfrm>
              <a:prstGeom prst="line">
                <a:avLst/>
              </a:prstGeom>
              <a:noFill/>
              <a:ln w="12700">
                <a:solidFill>
                  <a:schemeClr val="accent2"/>
                </a:solidFill>
                <a:prstDash val="dash"/>
                <a:round/>
                <a:headEnd type="none" w="sm" len="sm"/>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43836" name="Line 28"/>
              <p:cNvSpPr>
                <a:spLocks noChangeShapeType="1"/>
              </p:cNvSpPr>
              <p:nvPr/>
            </p:nvSpPr>
            <p:spPr bwMode="auto">
              <a:xfrm>
                <a:off x="240" y="1680"/>
                <a:ext cx="5184" cy="0"/>
              </a:xfrm>
              <a:prstGeom prst="line">
                <a:avLst/>
              </a:prstGeom>
              <a:noFill/>
              <a:ln w="12700">
                <a:solidFill>
                  <a:schemeClr val="accent2"/>
                </a:solidFill>
                <a:prstDash val="dash"/>
                <a:round/>
                <a:headEnd type="none" w="sm" len="sm"/>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43837" name="Line 29"/>
              <p:cNvSpPr>
                <a:spLocks noChangeShapeType="1"/>
              </p:cNvSpPr>
              <p:nvPr/>
            </p:nvSpPr>
            <p:spPr bwMode="auto">
              <a:xfrm>
                <a:off x="240" y="1296"/>
                <a:ext cx="5184" cy="0"/>
              </a:xfrm>
              <a:prstGeom prst="line">
                <a:avLst/>
              </a:prstGeom>
              <a:noFill/>
              <a:ln w="12700">
                <a:solidFill>
                  <a:schemeClr val="accent2"/>
                </a:solidFill>
                <a:prstDash val="dash"/>
                <a:round/>
                <a:headEnd type="none" w="sm" len="sm"/>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143852" name="Group 44"/>
          <p:cNvGrpSpPr>
            <a:grpSpLocks/>
          </p:cNvGrpSpPr>
          <p:nvPr/>
        </p:nvGrpSpPr>
        <p:grpSpPr bwMode="auto">
          <a:xfrm>
            <a:off x="131578" y="2908300"/>
            <a:ext cx="2719387" cy="2806700"/>
            <a:chOff x="447" y="2216"/>
            <a:chExt cx="1713" cy="1768"/>
          </a:xfrm>
        </p:grpSpPr>
        <p:sp>
          <p:nvSpPr>
            <p:cNvPr id="1143850" name="Text Box 42"/>
            <p:cNvSpPr txBox="1">
              <a:spLocks noChangeArrowheads="1"/>
            </p:cNvSpPr>
            <p:nvPr/>
          </p:nvSpPr>
          <p:spPr bwMode="auto">
            <a:xfrm>
              <a:off x="457" y="2216"/>
              <a:ext cx="1703" cy="808"/>
            </a:xfrm>
            <a:prstGeom prst="rect">
              <a:avLst/>
            </a:prstGeom>
            <a:solidFill>
              <a:srgbClr val="FFFFFF">
                <a:alpha val="50000"/>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dirty="0">
                  <a:latin typeface="Arial" charset="0"/>
                </a:rPr>
                <a:t>Today: </a:t>
              </a:r>
            </a:p>
            <a:p>
              <a:pPr algn="ctr"/>
              <a:r>
                <a:rPr lang="de-DE" dirty="0">
                  <a:latin typeface="Arial" charset="0"/>
                </a:rPr>
                <a:t>&lt;1% </a:t>
              </a:r>
              <a:r>
                <a:rPr lang="de-DE" dirty="0" err="1">
                  <a:latin typeface="Arial" charset="0"/>
                </a:rPr>
                <a:t>of</a:t>
              </a:r>
              <a:r>
                <a:rPr lang="de-DE" dirty="0">
                  <a:latin typeface="Arial" charset="0"/>
                </a:rPr>
                <a:t> </a:t>
              </a:r>
              <a:r>
                <a:rPr lang="de-DE" dirty="0" err="1">
                  <a:latin typeface="Arial" charset="0"/>
                </a:rPr>
                <a:t>low</a:t>
              </a:r>
              <a:r>
                <a:rPr lang="de-DE" dirty="0">
                  <a:latin typeface="Arial" charset="0"/>
                </a:rPr>
                <a:t> </a:t>
              </a:r>
            </a:p>
            <a:p>
              <a:pPr algn="ctr"/>
              <a:r>
                <a:rPr lang="de-DE" dirty="0" err="1">
                  <a:latin typeface="Arial" charset="0"/>
                </a:rPr>
                <a:t>temperature</a:t>
              </a:r>
              <a:r>
                <a:rPr lang="de-DE" dirty="0">
                  <a:latin typeface="Arial" charset="0"/>
                </a:rPr>
                <a:t> </a:t>
              </a:r>
              <a:r>
                <a:rPr lang="de-DE" dirty="0" err="1">
                  <a:latin typeface="Arial" charset="0"/>
                </a:rPr>
                <a:t>heat</a:t>
              </a:r>
              <a:endParaRPr lang="en-GB" dirty="0">
                <a:latin typeface="Arial" charset="0"/>
              </a:endParaRPr>
            </a:p>
          </p:txBody>
        </p:sp>
        <p:graphicFrame>
          <p:nvGraphicFramePr>
            <p:cNvPr id="1143823" name="Object 15"/>
            <p:cNvGraphicFramePr>
              <a:graphicFrameLocks noChangeAspect="1"/>
            </p:cNvGraphicFramePr>
            <p:nvPr/>
          </p:nvGraphicFramePr>
          <p:xfrm>
            <a:off x="447" y="2865"/>
            <a:ext cx="1665" cy="1119"/>
          </p:xfrm>
          <a:graphic>
            <a:graphicData uri="http://schemas.openxmlformats.org/presentationml/2006/ole">
              <mc:AlternateContent xmlns:mc="http://schemas.openxmlformats.org/markup-compatibility/2006">
                <mc:Choice xmlns:v="urn:schemas-microsoft-com:vml" Requires="v">
                  <p:oleObj spid="_x0000_s2104" name="Chart" r:id="rId5" imgW="5896049" imgH="3962355" progId="MSGraph.Chart.8">
                    <p:embed followColorScheme="full"/>
                  </p:oleObj>
                </mc:Choice>
                <mc:Fallback>
                  <p:oleObj name="Chart" r:id="rId5" imgW="5896049" imgH="3962355" progId="MSGraph.Chart.8">
                    <p:embed followColorScheme="full"/>
                    <p:pic>
                      <p:nvPicPr>
                        <p:cNvPr id="0" name=""/>
                        <p:cNvPicPr>
                          <a:picLocks noChangeAspect="1" noChangeArrowheads="1"/>
                        </p:cNvPicPr>
                        <p:nvPr/>
                      </p:nvPicPr>
                      <p:blipFill>
                        <a:blip r:embed="rId6"/>
                        <a:srcRect/>
                        <a:stretch>
                          <a:fillRect/>
                        </a:stretch>
                      </p:blipFill>
                      <p:spPr bwMode="auto">
                        <a:xfrm>
                          <a:off x="447" y="2865"/>
                          <a:ext cx="1665" cy="1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43864" name="Group 56"/>
          <p:cNvGrpSpPr>
            <a:grpSpLocks/>
          </p:cNvGrpSpPr>
          <p:nvPr/>
        </p:nvGrpSpPr>
        <p:grpSpPr bwMode="auto">
          <a:xfrm>
            <a:off x="2057400" y="1828800"/>
            <a:ext cx="5867400" cy="3657600"/>
            <a:chOff x="1296" y="1152"/>
            <a:chExt cx="3696" cy="2304"/>
          </a:xfrm>
        </p:grpSpPr>
        <p:grpSp>
          <p:nvGrpSpPr>
            <p:cNvPr id="1143855" name="Group 47"/>
            <p:cNvGrpSpPr>
              <a:grpSpLocks/>
            </p:cNvGrpSpPr>
            <p:nvPr/>
          </p:nvGrpSpPr>
          <p:grpSpPr bwMode="auto">
            <a:xfrm>
              <a:off x="1296" y="1152"/>
              <a:ext cx="3696" cy="2304"/>
              <a:chOff x="1296" y="1152"/>
              <a:chExt cx="3696" cy="2304"/>
            </a:xfrm>
          </p:grpSpPr>
          <p:sp>
            <p:nvSpPr>
              <p:cNvPr id="1143854" name="Freeform 46"/>
              <p:cNvSpPr>
                <a:spLocks/>
              </p:cNvSpPr>
              <p:nvPr/>
            </p:nvSpPr>
            <p:spPr bwMode="auto">
              <a:xfrm>
                <a:off x="1296" y="1152"/>
                <a:ext cx="3696" cy="2304"/>
              </a:xfrm>
              <a:custGeom>
                <a:avLst/>
                <a:gdLst>
                  <a:gd name="T0" fmla="*/ 0 w 3744"/>
                  <a:gd name="T1" fmla="*/ 2208 h 2240"/>
                  <a:gd name="T2" fmla="*/ 2256 w 3744"/>
                  <a:gd name="T3" fmla="*/ 1872 h 2240"/>
                  <a:gd name="T4" fmla="*/ 3744 w 3744"/>
                  <a:gd name="T5" fmla="*/ 0 h 2240"/>
                </a:gdLst>
                <a:ahLst/>
                <a:cxnLst>
                  <a:cxn ang="0">
                    <a:pos x="T0" y="T1"/>
                  </a:cxn>
                  <a:cxn ang="0">
                    <a:pos x="T2" y="T3"/>
                  </a:cxn>
                  <a:cxn ang="0">
                    <a:pos x="T4" y="T5"/>
                  </a:cxn>
                </a:cxnLst>
                <a:rect l="0" t="0" r="r" b="b"/>
                <a:pathLst>
                  <a:path w="3744" h="2240">
                    <a:moveTo>
                      <a:pt x="0" y="2208"/>
                    </a:moveTo>
                    <a:cubicBezTo>
                      <a:pt x="816" y="2224"/>
                      <a:pt x="1632" y="2240"/>
                      <a:pt x="2256" y="1872"/>
                    </a:cubicBezTo>
                    <a:cubicBezTo>
                      <a:pt x="2880" y="1504"/>
                      <a:pt x="3312" y="752"/>
                      <a:pt x="3744" y="0"/>
                    </a:cubicBezTo>
                  </a:path>
                </a:pathLst>
              </a:custGeom>
              <a:noFill/>
              <a:ln w="69850" cap="sq" cmpd="sng">
                <a:solidFill>
                  <a:srgbClr val="969696"/>
                </a:solidFill>
                <a:prstDash val="solid"/>
                <a:round/>
                <a:headEnd type="none" w="sm" len="sm"/>
                <a:tailEnd type="triangle" w="med"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43841" name="Freeform 33"/>
              <p:cNvSpPr>
                <a:spLocks/>
              </p:cNvSpPr>
              <p:nvPr/>
            </p:nvSpPr>
            <p:spPr bwMode="auto">
              <a:xfrm>
                <a:off x="1296" y="1152"/>
                <a:ext cx="3696" cy="2304"/>
              </a:xfrm>
              <a:custGeom>
                <a:avLst/>
                <a:gdLst>
                  <a:gd name="T0" fmla="*/ 0 w 3744"/>
                  <a:gd name="T1" fmla="*/ 2208 h 2240"/>
                  <a:gd name="T2" fmla="*/ 2256 w 3744"/>
                  <a:gd name="T3" fmla="*/ 1872 h 2240"/>
                  <a:gd name="T4" fmla="*/ 3744 w 3744"/>
                  <a:gd name="T5" fmla="*/ 0 h 2240"/>
                </a:gdLst>
                <a:ahLst/>
                <a:cxnLst>
                  <a:cxn ang="0">
                    <a:pos x="T0" y="T1"/>
                  </a:cxn>
                  <a:cxn ang="0">
                    <a:pos x="T2" y="T3"/>
                  </a:cxn>
                  <a:cxn ang="0">
                    <a:pos x="T4" y="T5"/>
                  </a:cxn>
                </a:cxnLst>
                <a:rect l="0" t="0" r="r" b="b"/>
                <a:pathLst>
                  <a:path w="3744" h="2240">
                    <a:moveTo>
                      <a:pt x="0" y="2208"/>
                    </a:moveTo>
                    <a:cubicBezTo>
                      <a:pt x="816" y="2224"/>
                      <a:pt x="1632" y="2240"/>
                      <a:pt x="2256" y="1872"/>
                    </a:cubicBezTo>
                    <a:cubicBezTo>
                      <a:pt x="2880" y="1504"/>
                      <a:pt x="3312" y="752"/>
                      <a:pt x="3744" y="0"/>
                    </a:cubicBezTo>
                  </a:path>
                </a:pathLst>
              </a:custGeom>
              <a:noFill/>
              <a:ln w="38100" cap="sq" cmpd="sng">
                <a:solidFill>
                  <a:schemeClr val="accent2"/>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43856" name="Text Box 48"/>
            <p:cNvSpPr txBox="1">
              <a:spLocks noChangeArrowheads="1"/>
            </p:cNvSpPr>
            <p:nvPr/>
          </p:nvSpPr>
          <p:spPr bwMode="auto">
            <a:xfrm rot="-381211">
              <a:off x="2292" y="2999"/>
              <a:ext cx="24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3200" b="1">
                  <a:solidFill>
                    <a:schemeClr val="accent2"/>
                  </a:solidFill>
                  <a:latin typeface="Century Gothic" pitchFamily="34" charset="0"/>
                </a:rPr>
                <a:t>S</a:t>
              </a:r>
              <a:endParaRPr lang="en-GB" sz="3200" b="1">
                <a:solidFill>
                  <a:schemeClr val="accent2"/>
                </a:solidFill>
                <a:latin typeface="Century Gothic" pitchFamily="34" charset="0"/>
              </a:endParaRPr>
            </a:p>
          </p:txBody>
        </p:sp>
        <p:sp>
          <p:nvSpPr>
            <p:cNvPr id="1143857" name="Text Box 49"/>
            <p:cNvSpPr txBox="1">
              <a:spLocks noChangeArrowheads="1"/>
            </p:cNvSpPr>
            <p:nvPr/>
          </p:nvSpPr>
          <p:spPr bwMode="auto">
            <a:xfrm rot="-2563316">
              <a:off x="3761" y="2241"/>
              <a:ext cx="26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3200" b="1">
                  <a:solidFill>
                    <a:schemeClr val="accent2"/>
                  </a:solidFill>
                  <a:latin typeface="Century Gothic" pitchFamily="34" charset="0"/>
                </a:rPr>
                <a:t>y</a:t>
              </a:r>
              <a:endParaRPr lang="en-GB" sz="3200" b="1">
                <a:solidFill>
                  <a:schemeClr val="accent2"/>
                </a:solidFill>
                <a:latin typeface="Century Gothic" pitchFamily="34" charset="0"/>
              </a:endParaRPr>
            </a:p>
          </p:txBody>
        </p:sp>
        <p:sp>
          <p:nvSpPr>
            <p:cNvPr id="1143858" name="Text Box 50"/>
            <p:cNvSpPr txBox="1">
              <a:spLocks noChangeArrowheads="1"/>
            </p:cNvSpPr>
            <p:nvPr/>
          </p:nvSpPr>
          <p:spPr bwMode="auto">
            <a:xfrm rot="-2435645">
              <a:off x="3550" y="2442"/>
              <a:ext cx="28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3200" b="1">
                  <a:solidFill>
                    <a:schemeClr val="accent2"/>
                  </a:solidFill>
                  <a:latin typeface="Century Gothic" pitchFamily="34" charset="0"/>
                </a:rPr>
                <a:t>g</a:t>
              </a:r>
              <a:endParaRPr lang="en-GB" sz="3200" b="1">
                <a:solidFill>
                  <a:schemeClr val="accent2"/>
                </a:solidFill>
                <a:latin typeface="Century Gothic" pitchFamily="34" charset="0"/>
              </a:endParaRPr>
            </a:p>
          </p:txBody>
        </p:sp>
        <p:sp>
          <p:nvSpPr>
            <p:cNvPr id="1143859" name="Text Box 51"/>
            <p:cNvSpPr txBox="1">
              <a:spLocks noChangeArrowheads="1"/>
            </p:cNvSpPr>
            <p:nvPr/>
          </p:nvSpPr>
          <p:spPr bwMode="auto">
            <a:xfrm rot="-2074970">
              <a:off x="3344" y="2610"/>
              <a:ext cx="28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3200" b="1">
                  <a:solidFill>
                    <a:schemeClr val="accent2"/>
                  </a:solidFill>
                  <a:latin typeface="Century Gothic" pitchFamily="34" charset="0"/>
                </a:rPr>
                <a:t>e</a:t>
              </a:r>
              <a:endParaRPr lang="en-GB" sz="3200" b="1">
                <a:solidFill>
                  <a:schemeClr val="accent2"/>
                </a:solidFill>
                <a:latin typeface="Century Gothic" pitchFamily="34" charset="0"/>
              </a:endParaRPr>
            </a:p>
          </p:txBody>
        </p:sp>
        <p:sp>
          <p:nvSpPr>
            <p:cNvPr id="1143860" name="Text Box 52"/>
            <p:cNvSpPr txBox="1">
              <a:spLocks noChangeArrowheads="1"/>
            </p:cNvSpPr>
            <p:nvPr/>
          </p:nvSpPr>
          <p:spPr bwMode="auto">
            <a:xfrm rot="-1507340">
              <a:off x="2885" y="2851"/>
              <a:ext cx="28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3200" b="1">
                  <a:solidFill>
                    <a:schemeClr val="accent2"/>
                  </a:solidFill>
                  <a:latin typeface="Century Gothic" pitchFamily="34" charset="0"/>
                </a:rPr>
                <a:t>a</a:t>
              </a:r>
              <a:endParaRPr lang="en-GB" sz="3200" b="1">
                <a:solidFill>
                  <a:schemeClr val="accent2"/>
                </a:solidFill>
                <a:latin typeface="Century Gothic" pitchFamily="34" charset="0"/>
              </a:endParaRPr>
            </a:p>
          </p:txBody>
        </p:sp>
        <p:sp>
          <p:nvSpPr>
            <p:cNvPr id="1143861" name="Text Box 53"/>
            <p:cNvSpPr txBox="1">
              <a:spLocks noChangeArrowheads="1"/>
            </p:cNvSpPr>
            <p:nvPr/>
          </p:nvSpPr>
          <p:spPr bwMode="auto">
            <a:xfrm rot="-1217433">
              <a:off x="2730" y="2925"/>
              <a:ext cx="1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3200" b="1">
                  <a:solidFill>
                    <a:schemeClr val="accent2"/>
                  </a:solidFill>
                  <a:latin typeface="Century Gothic" pitchFamily="34" charset="0"/>
                </a:rPr>
                <a:t>r</a:t>
              </a:r>
              <a:endParaRPr lang="en-GB" sz="3200" b="1">
                <a:solidFill>
                  <a:schemeClr val="accent2"/>
                </a:solidFill>
                <a:latin typeface="Century Gothic" pitchFamily="34" charset="0"/>
              </a:endParaRPr>
            </a:p>
          </p:txBody>
        </p:sp>
        <p:sp>
          <p:nvSpPr>
            <p:cNvPr id="1143862" name="Text Box 54"/>
            <p:cNvSpPr txBox="1">
              <a:spLocks noChangeArrowheads="1"/>
            </p:cNvSpPr>
            <p:nvPr/>
          </p:nvSpPr>
          <p:spPr bwMode="auto">
            <a:xfrm rot="-755326">
              <a:off x="2562" y="2971"/>
              <a:ext cx="19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3200" b="1">
                  <a:solidFill>
                    <a:schemeClr val="accent2"/>
                  </a:solidFill>
                  <a:latin typeface="Century Gothic" pitchFamily="34" charset="0"/>
                </a:rPr>
                <a:t>t</a:t>
              </a:r>
              <a:endParaRPr lang="en-GB" sz="3200" b="1">
                <a:solidFill>
                  <a:schemeClr val="accent2"/>
                </a:solidFill>
                <a:latin typeface="Century Gothic" pitchFamily="34" charset="0"/>
              </a:endParaRPr>
            </a:p>
          </p:txBody>
        </p:sp>
        <p:sp>
          <p:nvSpPr>
            <p:cNvPr id="1143863" name="Text Box 55"/>
            <p:cNvSpPr txBox="1">
              <a:spLocks noChangeArrowheads="1"/>
            </p:cNvSpPr>
            <p:nvPr/>
          </p:nvSpPr>
          <p:spPr bwMode="auto">
            <a:xfrm rot="-1333703">
              <a:off x="3167" y="2749"/>
              <a:ext cx="19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3200" b="1">
                  <a:solidFill>
                    <a:schemeClr val="accent2"/>
                  </a:solidFill>
                  <a:latin typeface="Century Gothic" pitchFamily="34" charset="0"/>
                </a:rPr>
                <a:t>t</a:t>
              </a:r>
              <a:endParaRPr lang="en-GB" sz="3200" b="1">
                <a:solidFill>
                  <a:schemeClr val="accent2"/>
                </a:solidFill>
                <a:latin typeface="Century Gothic" pitchFamily="34" charset="0"/>
              </a:endParaRPr>
            </a:p>
          </p:txBody>
        </p:sp>
      </p:grpSp>
      <p:grpSp>
        <p:nvGrpSpPr>
          <p:cNvPr id="41" name="Group 45"/>
          <p:cNvGrpSpPr>
            <a:grpSpLocks/>
          </p:cNvGrpSpPr>
          <p:nvPr/>
        </p:nvGrpSpPr>
        <p:grpSpPr bwMode="auto">
          <a:xfrm>
            <a:off x="6359528" y="1143000"/>
            <a:ext cx="2630489" cy="2419350"/>
            <a:chOff x="4006" y="720"/>
            <a:chExt cx="1657" cy="1524"/>
          </a:xfrm>
        </p:grpSpPr>
        <p:sp>
          <p:nvSpPr>
            <p:cNvPr id="42" name="Text Box 43"/>
            <p:cNvSpPr txBox="1">
              <a:spLocks noChangeArrowheads="1"/>
            </p:cNvSpPr>
            <p:nvPr/>
          </p:nvSpPr>
          <p:spPr bwMode="auto">
            <a:xfrm>
              <a:off x="4006" y="1488"/>
              <a:ext cx="1657" cy="756"/>
            </a:xfrm>
            <a:prstGeom prst="rect">
              <a:avLst/>
            </a:prstGeom>
            <a:solidFill>
              <a:srgbClr val="FFFFFF">
                <a:alpha val="50000"/>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smtClean="0">
                  <a:latin typeface="Arial" charset="0"/>
                </a:rPr>
                <a:t>Vision for 2030: </a:t>
              </a:r>
            </a:p>
            <a:p>
              <a:pPr algn="ctr"/>
              <a:r>
                <a:rPr lang="en-US" dirty="0" smtClean="0">
                  <a:latin typeface="Arial" charset="0"/>
                </a:rPr>
                <a:t>0.5m² of collector </a:t>
              </a:r>
            </a:p>
            <a:p>
              <a:pPr algn="ctr"/>
              <a:r>
                <a:rPr lang="en-US" dirty="0" smtClean="0">
                  <a:latin typeface="Arial" charset="0"/>
                </a:rPr>
                <a:t>per inhabitant</a:t>
              </a:r>
              <a:endParaRPr lang="en-US" dirty="0">
                <a:latin typeface="Arial" charset="0"/>
              </a:endParaRPr>
            </a:p>
          </p:txBody>
        </p:sp>
        <p:graphicFrame>
          <p:nvGraphicFramePr>
            <p:cNvPr id="43" name="Object 16"/>
            <p:cNvGraphicFramePr>
              <a:graphicFrameLocks noChangeAspect="1"/>
            </p:cNvGraphicFramePr>
            <p:nvPr/>
          </p:nvGraphicFramePr>
          <p:xfrm>
            <a:off x="4320" y="720"/>
            <a:ext cx="1329" cy="893"/>
          </p:xfrm>
          <a:graphic>
            <a:graphicData uri="http://schemas.openxmlformats.org/presentationml/2006/ole">
              <mc:AlternateContent xmlns:mc="http://schemas.openxmlformats.org/markup-compatibility/2006">
                <mc:Choice xmlns:v="urn:schemas-microsoft-com:vml" Requires="v">
                  <p:oleObj spid="_x0000_s2105" name="Chart" r:id="rId7" imgW="5896049" imgH="3962355" progId="MSGraph.Chart.8">
                    <p:embed followColorScheme="full"/>
                  </p:oleObj>
                </mc:Choice>
                <mc:Fallback>
                  <p:oleObj name="Chart" r:id="rId7" imgW="5896049" imgH="3962355" progId="MSGraph.Chart.8">
                    <p:embed followColorScheme="full"/>
                    <p:pic>
                      <p:nvPicPr>
                        <p:cNvPr id="0" name=""/>
                        <p:cNvPicPr>
                          <a:picLocks noChangeAspect="1" noChangeArrowheads="1"/>
                        </p:cNvPicPr>
                        <p:nvPr/>
                      </p:nvPicPr>
                      <p:blipFill>
                        <a:blip r:embed="rId8"/>
                        <a:srcRect/>
                        <a:stretch>
                          <a:fillRect/>
                        </a:stretch>
                      </p:blipFill>
                      <p:spPr bwMode="auto">
                        <a:xfrm>
                          <a:off x="4320" y="720"/>
                          <a:ext cx="1329" cy="8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80795424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43839"/>
                                        </p:tgtEl>
                                        <p:attrNameLst>
                                          <p:attrName>style.visibility</p:attrName>
                                        </p:attrNameLst>
                                      </p:cBhvr>
                                      <p:to>
                                        <p:strVal val="visible"/>
                                      </p:to>
                                    </p:set>
                                    <p:animEffect transition="in" filter="dissolve">
                                      <p:cBhvr>
                                        <p:cTn id="7" dur="500"/>
                                        <p:tgtEl>
                                          <p:spTgt spid="11438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43852"/>
                                        </p:tgtEl>
                                        <p:attrNameLst>
                                          <p:attrName>style.visibility</p:attrName>
                                        </p:attrNameLst>
                                      </p:cBhvr>
                                      <p:to>
                                        <p:strVal val="visible"/>
                                      </p:to>
                                    </p:set>
                                    <p:animEffect transition="in" filter="dissolve">
                                      <p:cBhvr>
                                        <p:cTn id="12" dur="500"/>
                                        <p:tgtEl>
                                          <p:spTgt spid="11438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43864"/>
                                        </p:tgtEl>
                                        <p:attrNameLst>
                                          <p:attrName>style.visibility</p:attrName>
                                        </p:attrNameLst>
                                      </p:cBhvr>
                                      <p:to>
                                        <p:strVal val="visible"/>
                                      </p:to>
                                    </p:set>
                                    <p:animEffect transition="in" filter="wipe(left)">
                                      <p:cBhvr>
                                        <p:cTn id="17" dur="500"/>
                                        <p:tgtEl>
                                          <p:spTgt spid="114386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dissolv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Rechteck 24"/>
          <p:cNvSpPr/>
          <p:nvPr/>
        </p:nvSpPr>
        <p:spPr bwMode="auto">
          <a:xfrm>
            <a:off x="0" y="1218692"/>
            <a:ext cx="1066777" cy="5544616"/>
          </a:xfrm>
          <a:prstGeom prst="rect">
            <a:avLst/>
          </a:prstGeom>
          <a:solidFill>
            <a:schemeClr val="bg1"/>
          </a:solidFill>
          <a:ln>
            <a:solidFill>
              <a:schemeClr val="bg1"/>
            </a:solidFill>
          </a:ln>
          <a:effectLst/>
          <a:extLst/>
        </p:spPr>
        <p:txBody>
          <a:bodyPr vert="horz" wrap="non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5" name="Rectangle 4"/>
          <p:cNvSpPr>
            <a:spLocks noChangeArrowheads="1"/>
          </p:cNvSpPr>
          <p:nvPr/>
        </p:nvSpPr>
        <p:spPr bwMode="auto">
          <a:xfrm>
            <a:off x="990600" y="188640"/>
            <a:ext cx="7772400" cy="59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b="1" dirty="0" smtClean="0">
                <a:solidFill>
                  <a:srgbClr val="1A286C"/>
                </a:solidFill>
                <a:latin typeface="Arial" pitchFamily="34" charset="0"/>
                <a:cs typeface="Times New Roman" pitchFamily="18" charset="0"/>
              </a:rPr>
              <a:t> </a:t>
            </a:r>
            <a:r>
              <a:rPr lang="en-US" sz="3200" b="1" dirty="0">
                <a:solidFill>
                  <a:srgbClr val="1A286C"/>
                </a:solidFill>
                <a:latin typeface="Arial" pitchFamily="34" charset="0"/>
                <a:cs typeface="Times New Roman" pitchFamily="18" charset="0"/>
              </a:rPr>
              <a:t>S</a:t>
            </a:r>
            <a:r>
              <a:rPr lang="en-US" sz="3200" b="1" dirty="0" smtClean="0">
                <a:solidFill>
                  <a:srgbClr val="1A286C"/>
                </a:solidFill>
                <a:latin typeface="Arial" pitchFamily="34" charset="0"/>
                <a:cs typeface="Times New Roman" pitchFamily="18" charset="0"/>
              </a:rPr>
              <a:t>tructure of NAM STTP</a:t>
            </a:r>
            <a:endParaRPr lang="en-US" sz="3200" b="1" dirty="0">
              <a:solidFill>
                <a:srgbClr val="1A286C"/>
              </a:solidFill>
              <a:latin typeface="Arial" pitchFamily="34" charset="0"/>
              <a:cs typeface="Times New Roman" pitchFamily="18" charset="0"/>
            </a:endParaRPr>
          </a:p>
        </p:txBody>
      </p:sp>
      <p:grpSp>
        <p:nvGrpSpPr>
          <p:cNvPr id="3" name="Group 2"/>
          <p:cNvGrpSpPr/>
          <p:nvPr/>
        </p:nvGrpSpPr>
        <p:grpSpPr>
          <a:xfrm>
            <a:off x="350181" y="908720"/>
            <a:ext cx="8830331" cy="5595736"/>
            <a:chOff x="350181" y="1268760"/>
            <a:chExt cx="8830331" cy="5595736"/>
          </a:xfrm>
        </p:grpSpPr>
        <p:sp>
          <p:nvSpPr>
            <p:cNvPr id="2" name="Rechteck 1"/>
            <p:cNvSpPr/>
            <p:nvPr/>
          </p:nvSpPr>
          <p:spPr bwMode="auto">
            <a:xfrm>
              <a:off x="3527884" y="1268760"/>
              <a:ext cx="2304256" cy="1224136"/>
            </a:xfrm>
            <a:prstGeom prst="rect">
              <a:avLst/>
            </a:prstGeom>
            <a:solidFill>
              <a:srgbClr val="66FF33"/>
            </a:solidFill>
            <a:ln w="285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6" name="Textfeld 5"/>
            <p:cNvSpPr txBox="1"/>
            <p:nvPr/>
          </p:nvSpPr>
          <p:spPr>
            <a:xfrm>
              <a:off x="3491880" y="1484784"/>
              <a:ext cx="2304256" cy="830997"/>
            </a:xfrm>
            <a:prstGeom prst="rect">
              <a:avLst/>
            </a:prstGeom>
            <a:noFill/>
          </p:spPr>
          <p:txBody>
            <a:bodyPr wrap="square" rtlCol="0">
              <a:spAutoFit/>
            </a:bodyPr>
            <a:lstStyle/>
            <a:p>
              <a:pPr algn="ctr"/>
              <a:r>
                <a:rPr lang="en-US" dirty="0" smtClean="0">
                  <a:latin typeface="+mn-lt"/>
                </a:rPr>
                <a:t>Coordination</a:t>
              </a:r>
            </a:p>
            <a:p>
              <a:pPr algn="ctr"/>
              <a:r>
                <a:rPr lang="en-US" dirty="0" smtClean="0">
                  <a:latin typeface="+mn-lt"/>
                </a:rPr>
                <a:t>NEI-CREEE</a:t>
              </a:r>
              <a:endParaRPr lang="en-US" dirty="0">
                <a:latin typeface="+mn-lt"/>
              </a:endParaRPr>
            </a:p>
          </p:txBody>
        </p:sp>
        <p:sp>
          <p:nvSpPr>
            <p:cNvPr id="8" name="Rechteck 7"/>
            <p:cNvSpPr/>
            <p:nvPr/>
          </p:nvSpPr>
          <p:spPr bwMode="auto">
            <a:xfrm>
              <a:off x="647564" y="2984734"/>
              <a:ext cx="1944216" cy="1224136"/>
            </a:xfrm>
            <a:prstGeom prst="rect">
              <a:avLst/>
            </a:prstGeom>
            <a:solidFill>
              <a:srgbClr val="FFFF00"/>
            </a:solidFill>
            <a:ln w="285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9" name="Textfeld 8"/>
            <p:cNvSpPr txBox="1"/>
            <p:nvPr/>
          </p:nvSpPr>
          <p:spPr>
            <a:xfrm>
              <a:off x="611560" y="3211391"/>
              <a:ext cx="1944216" cy="400110"/>
            </a:xfrm>
            <a:prstGeom prst="rect">
              <a:avLst/>
            </a:prstGeom>
            <a:noFill/>
          </p:spPr>
          <p:txBody>
            <a:bodyPr wrap="square" rtlCol="0">
              <a:spAutoFit/>
            </a:bodyPr>
            <a:lstStyle/>
            <a:p>
              <a:pPr algn="ctr"/>
              <a:r>
                <a:rPr lang="de-DE" sz="2000" dirty="0" smtClean="0">
                  <a:latin typeface="+mn-lt"/>
                </a:rPr>
                <a:t>NAMPOWER</a:t>
              </a:r>
              <a:endParaRPr lang="de-DE" sz="2000" dirty="0">
                <a:latin typeface="+mn-lt"/>
              </a:endParaRPr>
            </a:p>
          </p:txBody>
        </p:sp>
        <p:sp>
          <p:nvSpPr>
            <p:cNvPr id="10" name="Rechteck 9"/>
            <p:cNvSpPr/>
            <p:nvPr/>
          </p:nvSpPr>
          <p:spPr bwMode="auto">
            <a:xfrm>
              <a:off x="2821945" y="2961235"/>
              <a:ext cx="1995554" cy="1224136"/>
            </a:xfrm>
            <a:prstGeom prst="rect">
              <a:avLst/>
            </a:prstGeom>
            <a:solidFill>
              <a:srgbClr val="FFFF00"/>
            </a:solidFill>
            <a:ln w="285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Textfeld 10"/>
            <p:cNvSpPr txBox="1"/>
            <p:nvPr/>
          </p:nvSpPr>
          <p:spPr>
            <a:xfrm>
              <a:off x="2771800" y="3193520"/>
              <a:ext cx="1944216" cy="707886"/>
            </a:xfrm>
            <a:prstGeom prst="rect">
              <a:avLst/>
            </a:prstGeom>
            <a:noFill/>
          </p:spPr>
          <p:txBody>
            <a:bodyPr wrap="square" rtlCol="0">
              <a:spAutoFit/>
            </a:bodyPr>
            <a:lstStyle/>
            <a:p>
              <a:pPr algn="ctr"/>
              <a:r>
                <a:rPr lang="de-DE" sz="2000" dirty="0" err="1" smtClean="0">
                  <a:latin typeface="+mn-lt"/>
                </a:rPr>
                <a:t>Ministry</a:t>
              </a:r>
              <a:r>
                <a:rPr lang="de-DE" sz="2000" dirty="0" smtClean="0">
                  <a:latin typeface="+mn-lt"/>
                </a:rPr>
                <a:t> </a:t>
              </a:r>
              <a:r>
                <a:rPr lang="de-DE" sz="2000" dirty="0" err="1" smtClean="0">
                  <a:latin typeface="+mn-lt"/>
                </a:rPr>
                <a:t>of</a:t>
              </a:r>
              <a:r>
                <a:rPr lang="de-DE" sz="2000" dirty="0" smtClean="0">
                  <a:latin typeface="+mn-lt"/>
                </a:rPr>
                <a:t> Works</a:t>
              </a:r>
              <a:endParaRPr lang="de-DE" sz="2000" dirty="0">
                <a:latin typeface="+mn-lt"/>
              </a:endParaRPr>
            </a:p>
          </p:txBody>
        </p:sp>
        <p:sp>
          <p:nvSpPr>
            <p:cNvPr id="12" name="Rechteck 11"/>
            <p:cNvSpPr/>
            <p:nvPr/>
          </p:nvSpPr>
          <p:spPr bwMode="auto">
            <a:xfrm>
              <a:off x="5024043" y="2996952"/>
              <a:ext cx="1851538" cy="1224136"/>
            </a:xfrm>
            <a:prstGeom prst="rect">
              <a:avLst/>
            </a:prstGeom>
            <a:solidFill>
              <a:srgbClr val="FFFF00"/>
            </a:solidFill>
            <a:ln w="285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3" name="Rechteck 12"/>
            <p:cNvSpPr/>
            <p:nvPr/>
          </p:nvSpPr>
          <p:spPr bwMode="auto">
            <a:xfrm>
              <a:off x="7246631" y="2961235"/>
              <a:ext cx="1851538" cy="1224136"/>
            </a:xfrm>
            <a:prstGeom prst="rect">
              <a:avLst/>
            </a:prstGeom>
            <a:solidFill>
              <a:srgbClr val="FFFF00"/>
            </a:solidFill>
            <a:ln w="285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4" name="Rechteck 13"/>
            <p:cNvSpPr/>
            <p:nvPr/>
          </p:nvSpPr>
          <p:spPr bwMode="auto">
            <a:xfrm>
              <a:off x="513882" y="4509120"/>
              <a:ext cx="1944216" cy="1728192"/>
            </a:xfrm>
            <a:prstGeom prst="rect">
              <a:avLst/>
            </a:prstGeom>
            <a:noFill/>
            <a:ln w="285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Textfeld 14"/>
            <p:cNvSpPr txBox="1"/>
            <p:nvPr/>
          </p:nvSpPr>
          <p:spPr>
            <a:xfrm>
              <a:off x="513882" y="4455368"/>
              <a:ext cx="2101799" cy="1692771"/>
            </a:xfrm>
            <a:prstGeom prst="rect">
              <a:avLst/>
            </a:prstGeom>
            <a:noFill/>
          </p:spPr>
          <p:txBody>
            <a:bodyPr wrap="square" rtlCol="0">
              <a:spAutoFit/>
            </a:bodyPr>
            <a:lstStyle/>
            <a:p>
              <a:pPr algn="ctr"/>
              <a:r>
                <a:rPr lang="de-DE" sz="1800" dirty="0" smtClean="0">
                  <a:latin typeface="+mn-lt"/>
                </a:rPr>
                <a:t>20.000 SWH</a:t>
              </a:r>
            </a:p>
            <a:p>
              <a:pPr algn="ctr"/>
              <a:r>
                <a:rPr lang="de-DE" sz="1800" dirty="0" err="1" smtClean="0">
                  <a:latin typeface="+mn-lt"/>
                </a:rPr>
                <a:t>Households</a:t>
              </a:r>
              <a:endParaRPr lang="de-DE" sz="1800" dirty="0" smtClean="0">
                <a:latin typeface="+mn-lt"/>
              </a:endParaRPr>
            </a:p>
            <a:p>
              <a:pPr algn="ctr"/>
              <a:r>
                <a:rPr lang="de-DE" sz="1800" dirty="0" smtClean="0">
                  <a:latin typeface="+mn-lt"/>
                </a:rPr>
                <a:t>450 </a:t>
              </a:r>
              <a:r>
                <a:rPr lang="de-DE" sz="1800" dirty="0" err="1" smtClean="0">
                  <a:latin typeface="+mn-lt"/>
                </a:rPr>
                <a:t>commercial</a:t>
              </a:r>
              <a:r>
                <a:rPr lang="de-DE" sz="1800" dirty="0" smtClean="0">
                  <a:latin typeface="+mn-lt"/>
                </a:rPr>
                <a:t> </a:t>
              </a:r>
            </a:p>
            <a:p>
              <a:pPr algn="ctr"/>
              <a:r>
                <a:rPr lang="de-DE" sz="1800" dirty="0" smtClean="0">
                  <a:latin typeface="+mn-lt"/>
                </a:rPr>
                <a:t>Systems </a:t>
              </a:r>
            </a:p>
            <a:p>
              <a:pPr algn="ctr"/>
              <a:r>
                <a:rPr lang="de-DE" sz="1800" dirty="0" smtClean="0">
                  <a:latin typeface="+mn-lt"/>
                </a:rPr>
                <a:t>In </a:t>
              </a:r>
              <a:r>
                <a:rPr lang="de-DE" sz="1800" dirty="0" err="1" smtClean="0">
                  <a:latin typeface="+mn-lt"/>
                </a:rPr>
                <a:t>next</a:t>
              </a:r>
              <a:r>
                <a:rPr lang="de-DE" sz="1800" dirty="0" smtClean="0">
                  <a:latin typeface="+mn-lt"/>
                </a:rPr>
                <a:t> 5 </a:t>
              </a:r>
              <a:r>
                <a:rPr lang="de-DE" sz="1800" dirty="0" err="1" smtClean="0">
                  <a:latin typeface="+mn-lt"/>
                </a:rPr>
                <a:t>years</a:t>
              </a:r>
              <a:endParaRPr lang="de-DE" sz="1800" dirty="0" smtClean="0">
                <a:latin typeface="+mn-lt"/>
              </a:endParaRPr>
            </a:p>
            <a:p>
              <a:pPr algn="ctr"/>
              <a:r>
                <a:rPr lang="de-DE" sz="1400" dirty="0" smtClean="0">
                  <a:latin typeface="+mn-lt"/>
                </a:rPr>
                <a:t>13.6 MW </a:t>
              </a:r>
              <a:r>
                <a:rPr lang="de-DE" sz="1400" dirty="0" err="1" smtClean="0">
                  <a:latin typeface="+mn-lt"/>
                </a:rPr>
                <a:t>avoided</a:t>
              </a:r>
              <a:endParaRPr lang="de-DE" sz="1400" dirty="0">
                <a:latin typeface="+mn-lt"/>
              </a:endParaRPr>
            </a:p>
          </p:txBody>
        </p:sp>
        <p:sp>
          <p:nvSpPr>
            <p:cNvPr id="16" name="Rechteck 15"/>
            <p:cNvSpPr/>
            <p:nvPr/>
          </p:nvSpPr>
          <p:spPr bwMode="auto">
            <a:xfrm>
              <a:off x="2638119" y="4437657"/>
              <a:ext cx="2041893" cy="1728192"/>
            </a:xfrm>
            <a:prstGeom prst="rect">
              <a:avLst/>
            </a:prstGeom>
            <a:noFill/>
            <a:ln w="285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7" name="Textfeld 16"/>
            <p:cNvSpPr txBox="1"/>
            <p:nvPr/>
          </p:nvSpPr>
          <p:spPr>
            <a:xfrm>
              <a:off x="2701913" y="4389278"/>
              <a:ext cx="2034996" cy="1754326"/>
            </a:xfrm>
            <a:prstGeom prst="rect">
              <a:avLst/>
            </a:prstGeom>
            <a:noFill/>
          </p:spPr>
          <p:txBody>
            <a:bodyPr wrap="square" rtlCol="0">
              <a:spAutoFit/>
            </a:bodyPr>
            <a:lstStyle/>
            <a:p>
              <a:pPr algn="ctr"/>
              <a:r>
                <a:rPr lang="de-DE" sz="1800" dirty="0" smtClean="0">
                  <a:latin typeface="+mn-lt"/>
                </a:rPr>
                <a:t>Govt. </a:t>
              </a:r>
              <a:r>
                <a:rPr lang="de-DE" sz="1800" dirty="0" err="1" smtClean="0">
                  <a:latin typeface="+mn-lt"/>
                </a:rPr>
                <a:t>buildings</a:t>
              </a:r>
              <a:endParaRPr lang="de-DE" sz="1800" dirty="0" smtClean="0">
                <a:latin typeface="+mn-lt"/>
              </a:endParaRPr>
            </a:p>
            <a:p>
              <a:pPr algn="ctr"/>
              <a:r>
                <a:rPr lang="de-DE" sz="1800" dirty="0" err="1" smtClean="0">
                  <a:latin typeface="+mn-lt"/>
                </a:rPr>
                <a:t>Directive</a:t>
              </a:r>
              <a:r>
                <a:rPr lang="de-DE" sz="1800" dirty="0" smtClean="0">
                  <a:latin typeface="+mn-lt"/>
                </a:rPr>
                <a:t> </a:t>
              </a:r>
              <a:r>
                <a:rPr lang="de-DE" sz="1800" dirty="0" err="1" smtClean="0">
                  <a:latin typeface="+mn-lt"/>
                </a:rPr>
                <a:t>available</a:t>
              </a:r>
              <a:endParaRPr lang="de-DE" sz="1800" dirty="0">
                <a:latin typeface="+mn-lt"/>
              </a:endParaRPr>
            </a:p>
            <a:p>
              <a:pPr algn="ctr"/>
              <a:r>
                <a:rPr lang="de-DE" sz="1800" dirty="0" err="1" smtClean="0">
                  <a:latin typeface="+mn-lt"/>
                </a:rPr>
                <a:t>Program</a:t>
              </a:r>
              <a:r>
                <a:rPr lang="de-DE" sz="1800" dirty="0" smtClean="0">
                  <a:latin typeface="+mn-lt"/>
                </a:rPr>
                <a:t>? Vision?</a:t>
              </a:r>
            </a:p>
            <a:p>
              <a:pPr algn="ctr"/>
              <a:r>
                <a:rPr lang="de-DE" sz="1800" dirty="0" err="1" smtClean="0">
                  <a:latin typeface="+mn-lt"/>
                </a:rPr>
                <a:t>Policy</a:t>
              </a:r>
              <a:r>
                <a:rPr lang="de-DE" sz="1800" dirty="0" smtClean="0">
                  <a:latin typeface="+mn-lt"/>
                </a:rPr>
                <a:t> </a:t>
              </a:r>
              <a:r>
                <a:rPr lang="de-DE" sz="1800" dirty="0" err="1" smtClean="0">
                  <a:latin typeface="+mn-lt"/>
                </a:rPr>
                <a:t>framework</a:t>
              </a:r>
              <a:r>
                <a:rPr lang="de-DE" sz="1800" dirty="0" smtClean="0">
                  <a:latin typeface="+mn-lt"/>
                </a:rPr>
                <a:t>?</a:t>
              </a:r>
            </a:p>
          </p:txBody>
        </p:sp>
        <p:sp>
          <p:nvSpPr>
            <p:cNvPr id="18" name="Textfeld 17"/>
            <p:cNvSpPr txBox="1"/>
            <p:nvPr/>
          </p:nvSpPr>
          <p:spPr>
            <a:xfrm>
              <a:off x="5004048" y="3133417"/>
              <a:ext cx="1944216" cy="1015663"/>
            </a:xfrm>
            <a:prstGeom prst="rect">
              <a:avLst/>
            </a:prstGeom>
            <a:noFill/>
          </p:spPr>
          <p:txBody>
            <a:bodyPr wrap="square" rtlCol="0">
              <a:spAutoFit/>
            </a:bodyPr>
            <a:lstStyle/>
            <a:p>
              <a:pPr algn="ctr"/>
              <a:r>
                <a:rPr lang="de-DE" sz="2000" dirty="0" smtClean="0">
                  <a:latin typeface="+mn-lt"/>
                </a:rPr>
                <a:t>Higher Education</a:t>
              </a:r>
            </a:p>
            <a:p>
              <a:pPr algn="ctr"/>
              <a:r>
                <a:rPr lang="de-DE" sz="2000" dirty="0" smtClean="0">
                  <a:latin typeface="+mn-lt"/>
                </a:rPr>
                <a:t>VTCs?</a:t>
              </a:r>
              <a:endParaRPr lang="de-DE" sz="2000" dirty="0">
                <a:latin typeface="+mn-lt"/>
              </a:endParaRPr>
            </a:p>
          </p:txBody>
        </p:sp>
        <p:sp>
          <p:nvSpPr>
            <p:cNvPr id="19" name="Textfeld 18"/>
            <p:cNvSpPr txBox="1"/>
            <p:nvPr/>
          </p:nvSpPr>
          <p:spPr>
            <a:xfrm>
              <a:off x="7236296" y="3068960"/>
              <a:ext cx="1944216" cy="1015663"/>
            </a:xfrm>
            <a:prstGeom prst="rect">
              <a:avLst/>
            </a:prstGeom>
            <a:noFill/>
          </p:spPr>
          <p:txBody>
            <a:bodyPr wrap="square" rtlCol="0">
              <a:spAutoFit/>
            </a:bodyPr>
            <a:lstStyle/>
            <a:p>
              <a:pPr algn="ctr"/>
              <a:r>
                <a:rPr lang="de-DE" sz="2000" dirty="0" err="1" smtClean="0">
                  <a:latin typeface="+mn-lt"/>
                </a:rPr>
                <a:t>Industry</a:t>
              </a:r>
              <a:endParaRPr lang="de-DE" sz="2000" dirty="0" smtClean="0">
                <a:latin typeface="+mn-lt"/>
              </a:endParaRPr>
            </a:p>
            <a:p>
              <a:pPr algn="ctr"/>
              <a:r>
                <a:rPr lang="de-DE" sz="2000" dirty="0" smtClean="0">
                  <a:latin typeface="+mn-lt"/>
                </a:rPr>
                <a:t>Solar Companies</a:t>
              </a:r>
              <a:endParaRPr lang="de-DE" sz="2000" dirty="0">
                <a:latin typeface="+mn-lt"/>
              </a:endParaRPr>
            </a:p>
          </p:txBody>
        </p:sp>
        <p:sp>
          <p:nvSpPr>
            <p:cNvPr id="20" name="Rechteck 19"/>
            <p:cNvSpPr/>
            <p:nvPr/>
          </p:nvSpPr>
          <p:spPr bwMode="auto">
            <a:xfrm>
              <a:off x="4985734" y="4406803"/>
              <a:ext cx="1928156" cy="1781944"/>
            </a:xfrm>
            <a:prstGeom prst="rect">
              <a:avLst/>
            </a:prstGeom>
            <a:noFill/>
            <a:ln w="285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1" name="Rechteck 20"/>
            <p:cNvSpPr/>
            <p:nvPr/>
          </p:nvSpPr>
          <p:spPr bwMode="auto">
            <a:xfrm>
              <a:off x="7162636" y="4351040"/>
              <a:ext cx="1897877" cy="1778550"/>
            </a:xfrm>
            <a:prstGeom prst="rect">
              <a:avLst/>
            </a:prstGeom>
            <a:noFill/>
            <a:ln w="285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2" name="Textfeld 21"/>
            <p:cNvSpPr txBox="1"/>
            <p:nvPr/>
          </p:nvSpPr>
          <p:spPr>
            <a:xfrm>
              <a:off x="4913268" y="4437112"/>
              <a:ext cx="2034996" cy="1200329"/>
            </a:xfrm>
            <a:prstGeom prst="rect">
              <a:avLst/>
            </a:prstGeom>
            <a:noFill/>
          </p:spPr>
          <p:txBody>
            <a:bodyPr wrap="square" rtlCol="0">
              <a:spAutoFit/>
            </a:bodyPr>
            <a:lstStyle/>
            <a:p>
              <a:pPr algn="ctr"/>
              <a:r>
                <a:rPr lang="de-DE" sz="1800" dirty="0" smtClean="0">
                  <a:latin typeface="+mn-lt"/>
                </a:rPr>
                <a:t>Curriculum</a:t>
              </a:r>
            </a:p>
            <a:p>
              <a:pPr algn="ctr"/>
              <a:r>
                <a:rPr lang="de-DE" sz="1800" dirty="0" smtClean="0">
                  <a:latin typeface="+mn-lt"/>
                </a:rPr>
                <a:t>Applied </a:t>
              </a:r>
              <a:r>
                <a:rPr lang="de-DE" sz="1800" dirty="0" err="1" smtClean="0">
                  <a:latin typeface="+mn-lt"/>
                </a:rPr>
                <a:t>research</a:t>
              </a:r>
              <a:endParaRPr lang="de-DE" sz="1800" dirty="0" smtClean="0">
                <a:latin typeface="+mn-lt"/>
              </a:endParaRPr>
            </a:p>
            <a:p>
              <a:pPr algn="ctr"/>
              <a:r>
                <a:rPr lang="de-DE" sz="1800" dirty="0" smtClean="0">
                  <a:latin typeface="+mn-lt"/>
                </a:rPr>
                <a:t>Quality </a:t>
              </a:r>
              <a:r>
                <a:rPr lang="de-DE" sz="1800" dirty="0" err="1" smtClean="0">
                  <a:latin typeface="+mn-lt"/>
                </a:rPr>
                <a:t>standards</a:t>
              </a:r>
              <a:endParaRPr lang="de-DE" sz="1800" dirty="0" smtClean="0">
                <a:latin typeface="+mn-lt"/>
              </a:endParaRPr>
            </a:p>
            <a:p>
              <a:pPr algn="ctr"/>
              <a:r>
                <a:rPr lang="de-DE" sz="1800" dirty="0" smtClean="0">
                  <a:latin typeface="+mn-lt"/>
                </a:rPr>
                <a:t>Training</a:t>
              </a:r>
              <a:endParaRPr lang="de-DE" sz="1800" dirty="0">
                <a:latin typeface="+mn-lt"/>
              </a:endParaRPr>
            </a:p>
          </p:txBody>
        </p:sp>
        <p:cxnSp>
          <p:nvCxnSpPr>
            <p:cNvPr id="23" name="Gerade Verbindung 22"/>
            <p:cNvCxnSpPr/>
            <p:nvPr/>
          </p:nvCxnSpPr>
          <p:spPr bwMode="auto">
            <a:xfrm>
              <a:off x="1829862" y="2637502"/>
              <a:ext cx="6456911" cy="0"/>
            </a:xfrm>
            <a:prstGeom prst="line">
              <a:avLst/>
            </a:prstGeom>
            <a:gradFill rotWithShape="0">
              <a:gsLst>
                <a:gs pos="0">
                  <a:srgbClr val="FFD627"/>
                </a:gs>
                <a:gs pos="100000">
                  <a:srgbClr val="FFFFCC"/>
                </a:gs>
              </a:gsLst>
              <a:lin ang="5400000" scaled="1"/>
            </a:gradFill>
            <a:ln w="28575" cap="flat" cmpd="sng" algn="ctr">
              <a:solidFill>
                <a:schemeClr val="tx1"/>
              </a:solidFill>
              <a:prstDash val="solid"/>
              <a:round/>
              <a:headEnd type="none" w="med" len="med"/>
              <a:tailEnd type="none" w="med" len="med"/>
            </a:ln>
            <a:effectLst/>
          </p:spPr>
        </p:cxnSp>
        <p:cxnSp>
          <p:nvCxnSpPr>
            <p:cNvPr id="27" name="Gerade Verbindung 26"/>
            <p:cNvCxnSpPr/>
            <p:nvPr/>
          </p:nvCxnSpPr>
          <p:spPr bwMode="auto">
            <a:xfrm>
              <a:off x="1829862" y="2636912"/>
              <a:ext cx="0" cy="360040"/>
            </a:xfrm>
            <a:prstGeom prst="line">
              <a:avLst/>
            </a:prstGeom>
            <a:gradFill rotWithShape="0">
              <a:gsLst>
                <a:gs pos="0">
                  <a:srgbClr val="FFD627"/>
                </a:gs>
                <a:gs pos="100000">
                  <a:srgbClr val="FFFFCC"/>
                </a:gs>
              </a:gsLst>
              <a:lin ang="5400000" scaled="1"/>
            </a:gradFill>
            <a:ln w="28575" cap="flat" cmpd="sng" algn="ctr">
              <a:solidFill>
                <a:schemeClr val="tx1"/>
              </a:solidFill>
              <a:prstDash val="solid"/>
              <a:round/>
              <a:headEnd type="none" w="med" len="med"/>
              <a:tailEnd type="none" w="med" len="med"/>
            </a:ln>
            <a:effectLst/>
          </p:spPr>
        </p:cxnSp>
        <p:cxnSp>
          <p:nvCxnSpPr>
            <p:cNvPr id="33" name="Gerade Verbindung 32"/>
            <p:cNvCxnSpPr/>
            <p:nvPr/>
          </p:nvCxnSpPr>
          <p:spPr bwMode="auto">
            <a:xfrm>
              <a:off x="3527884" y="2636912"/>
              <a:ext cx="0" cy="360040"/>
            </a:xfrm>
            <a:prstGeom prst="line">
              <a:avLst/>
            </a:prstGeom>
            <a:gradFill rotWithShape="0">
              <a:gsLst>
                <a:gs pos="0">
                  <a:srgbClr val="FFD627"/>
                </a:gs>
                <a:gs pos="100000">
                  <a:srgbClr val="FFFFCC"/>
                </a:gs>
              </a:gsLst>
              <a:lin ang="5400000" scaled="1"/>
            </a:gradFill>
            <a:ln w="28575" cap="flat" cmpd="sng" algn="ctr">
              <a:solidFill>
                <a:schemeClr val="tx1"/>
              </a:solidFill>
              <a:prstDash val="solid"/>
              <a:round/>
              <a:headEnd type="none" w="med" len="med"/>
              <a:tailEnd type="none" w="med" len="med"/>
            </a:ln>
            <a:effectLst/>
          </p:spPr>
        </p:cxnSp>
        <p:cxnSp>
          <p:nvCxnSpPr>
            <p:cNvPr id="34" name="Gerade Verbindung 33"/>
            <p:cNvCxnSpPr/>
            <p:nvPr/>
          </p:nvCxnSpPr>
          <p:spPr bwMode="auto">
            <a:xfrm>
              <a:off x="5701988" y="2636912"/>
              <a:ext cx="0" cy="360040"/>
            </a:xfrm>
            <a:prstGeom prst="line">
              <a:avLst/>
            </a:prstGeom>
            <a:gradFill rotWithShape="0">
              <a:gsLst>
                <a:gs pos="0">
                  <a:srgbClr val="FFD627"/>
                </a:gs>
                <a:gs pos="100000">
                  <a:srgbClr val="FFFFCC"/>
                </a:gs>
              </a:gsLst>
              <a:lin ang="5400000" scaled="1"/>
            </a:gradFill>
            <a:ln w="28575" cap="flat" cmpd="sng" algn="ctr">
              <a:solidFill>
                <a:schemeClr val="tx1"/>
              </a:solidFill>
              <a:prstDash val="solid"/>
              <a:round/>
              <a:headEnd type="none" w="med" len="med"/>
              <a:tailEnd type="none" w="med" len="med"/>
            </a:ln>
            <a:effectLst/>
          </p:spPr>
        </p:cxnSp>
        <p:cxnSp>
          <p:nvCxnSpPr>
            <p:cNvPr id="35" name="Gerade Verbindung 34"/>
            <p:cNvCxnSpPr/>
            <p:nvPr/>
          </p:nvCxnSpPr>
          <p:spPr bwMode="auto">
            <a:xfrm>
              <a:off x="8270645" y="2636912"/>
              <a:ext cx="0" cy="360040"/>
            </a:xfrm>
            <a:prstGeom prst="line">
              <a:avLst/>
            </a:prstGeom>
            <a:gradFill rotWithShape="0">
              <a:gsLst>
                <a:gs pos="0">
                  <a:srgbClr val="FFD627"/>
                </a:gs>
                <a:gs pos="100000">
                  <a:srgbClr val="FFFFCC"/>
                </a:gs>
              </a:gsLst>
              <a:lin ang="5400000" scaled="1"/>
            </a:gradFill>
            <a:ln w="28575" cap="flat" cmpd="sng" algn="ctr">
              <a:solidFill>
                <a:schemeClr val="tx1"/>
              </a:solidFill>
              <a:prstDash val="solid"/>
              <a:round/>
              <a:headEnd type="none" w="med" len="med"/>
              <a:tailEnd type="none" w="med" len="med"/>
            </a:ln>
            <a:effectLst/>
          </p:spPr>
        </p:cxnSp>
        <p:cxnSp>
          <p:nvCxnSpPr>
            <p:cNvPr id="36" name="Gerade Verbindung 35"/>
            <p:cNvCxnSpPr/>
            <p:nvPr/>
          </p:nvCxnSpPr>
          <p:spPr bwMode="auto">
            <a:xfrm>
              <a:off x="4283968" y="2492896"/>
              <a:ext cx="0" cy="144016"/>
            </a:xfrm>
            <a:prstGeom prst="line">
              <a:avLst/>
            </a:prstGeom>
            <a:gradFill rotWithShape="0">
              <a:gsLst>
                <a:gs pos="0">
                  <a:srgbClr val="FFD627"/>
                </a:gs>
                <a:gs pos="100000">
                  <a:srgbClr val="FFFFCC"/>
                </a:gs>
              </a:gsLst>
              <a:lin ang="5400000" scaled="1"/>
            </a:gradFill>
            <a:ln w="28575" cap="flat" cmpd="sng" algn="ctr">
              <a:solidFill>
                <a:schemeClr val="tx1"/>
              </a:solidFill>
              <a:prstDash val="solid"/>
              <a:round/>
              <a:headEnd type="none" w="med" len="med"/>
              <a:tailEnd type="none" w="med" len="med"/>
            </a:ln>
            <a:effectLst/>
          </p:spPr>
        </p:cxnSp>
        <p:sp>
          <p:nvSpPr>
            <p:cNvPr id="37" name="Ellipse 36"/>
            <p:cNvSpPr/>
            <p:nvPr/>
          </p:nvSpPr>
          <p:spPr bwMode="auto">
            <a:xfrm>
              <a:off x="350181" y="6129589"/>
              <a:ext cx="8544472" cy="734907"/>
            </a:xfrm>
            <a:prstGeom prst="ellipse">
              <a:avLst/>
            </a:prstGeom>
            <a:gradFill rotWithShape="0">
              <a:gsLst>
                <a:gs pos="0">
                  <a:srgbClr val="FFD627"/>
                </a:gs>
                <a:gs pos="100000">
                  <a:srgbClr val="FFFFCC"/>
                </a:gs>
              </a:gsLst>
              <a:lin ang="5400000" scaled="1"/>
            </a:gradFill>
            <a:ln w="2857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38" name="Textfeld 37"/>
            <p:cNvSpPr txBox="1"/>
            <p:nvPr/>
          </p:nvSpPr>
          <p:spPr>
            <a:xfrm>
              <a:off x="1619672" y="6129590"/>
              <a:ext cx="6552728" cy="646331"/>
            </a:xfrm>
            <a:prstGeom prst="rect">
              <a:avLst/>
            </a:prstGeom>
            <a:noFill/>
          </p:spPr>
          <p:txBody>
            <a:bodyPr wrap="square" rtlCol="0">
              <a:spAutoFit/>
            </a:bodyPr>
            <a:lstStyle/>
            <a:p>
              <a:pPr algn="ctr"/>
              <a:r>
                <a:rPr lang="en-US" sz="1800" b="1" dirty="0" smtClean="0">
                  <a:latin typeface="+mn-lt"/>
                </a:rPr>
                <a:t>Financial institutions, Environmental Investment Fund</a:t>
              </a:r>
            </a:p>
            <a:p>
              <a:pPr algn="ctr"/>
              <a:r>
                <a:rPr lang="en-US" sz="1800" b="1" dirty="0" smtClean="0">
                  <a:latin typeface="+mn-lt"/>
                </a:rPr>
                <a:t>Ministry for Mines and Energy: Revolving Fund</a:t>
              </a:r>
              <a:endParaRPr lang="en-US" sz="1800" b="1" dirty="0">
                <a:latin typeface="+mn-lt"/>
              </a:endParaRPr>
            </a:p>
          </p:txBody>
        </p:sp>
        <p:sp>
          <p:nvSpPr>
            <p:cNvPr id="40" name="Textfeld 39"/>
            <p:cNvSpPr txBox="1"/>
            <p:nvPr/>
          </p:nvSpPr>
          <p:spPr>
            <a:xfrm>
              <a:off x="7246631" y="4455368"/>
              <a:ext cx="1677112" cy="1477328"/>
            </a:xfrm>
            <a:prstGeom prst="rect">
              <a:avLst/>
            </a:prstGeom>
            <a:noFill/>
          </p:spPr>
          <p:txBody>
            <a:bodyPr wrap="square" rtlCol="0">
              <a:spAutoFit/>
            </a:bodyPr>
            <a:lstStyle/>
            <a:p>
              <a:pPr algn="ctr"/>
              <a:r>
                <a:rPr lang="de-DE" sz="1800" dirty="0" smtClean="0">
                  <a:latin typeface="+mn-lt"/>
                </a:rPr>
                <a:t>Install high quality SWH systems</a:t>
              </a:r>
            </a:p>
            <a:p>
              <a:pPr algn="ctr"/>
              <a:r>
                <a:rPr lang="de-DE" sz="1800" dirty="0" smtClean="0">
                  <a:latin typeface="+mn-lt"/>
                </a:rPr>
                <a:t>Manufacturing</a:t>
              </a:r>
            </a:p>
            <a:p>
              <a:pPr algn="ctr"/>
              <a:r>
                <a:rPr lang="de-DE" sz="1800" dirty="0" smtClean="0">
                  <a:latin typeface="+mn-lt"/>
                </a:rPr>
                <a:t>…</a:t>
              </a:r>
              <a:endParaRPr lang="de-DE" sz="1800" dirty="0">
                <a:latin typeface="+mn-lt"/>
              </a:endParaRPr>
            </a:p>
          </p:txBody>
        </p:sp>
      </p:grpSp>
      <p:sp>
        <p:nvSpPr>
          <p:cNvPr id="4" name="TextBox 3"/>
          <p:cNvSpPr txBox="1"/>
          <p:nvPr/>
        </p:nvSpPr>
        <p:spPr>
          <a:xfrm>
            <a:off x="813048" y="3866272"/>
            <a:ext cx="8007424" cy="1938992"/>
          </a:xfrm>
          <a:prstGeom prst="rect">
            <a:avLst/>
          </a:prstGeom>
          <a:solidFill>
            <a:srgbClr val="0070C0"/>
          </a:solidFill>
        </p:spPr>
        <p:txBody>
          <a:bodyPr wrap="square" rtlCol="0">
            <a:spAutoFit/>
          </a:bodyPr>
          <a:lstStyle/>
          <a:p>
            <a:pPr algn="ctr"/>
            <a:r>
              <a:rPr lang="en-ZA" sz="4000" b="1" dirty="0" smtClean="0">
                <a:solidFill>
                  <a:srgbClr val="FFFF00"/>
                </a:solidFill>
                <a:latin typeface="+mn-lt"/>
              </a:rPr>
              <a:t>VISION: 0.5 m</a:t>
            </a:r>
            <a:r>
              <a:rPr lang="en-ZA" sz="4000" b="1" baseline="30000" dirty="0" smtClean="0">
                <a:solidFill>
                  <a:srgbClr val="FFFF00"/>
                </a:solidFill>
                <a:latin typeface="+mn-lt"/>
              </a:rPr>
              <a:t>2</a:t>
            </a:r>
            <a:r>
              <a:rPr lang="en-ZA" sz="4000" b="1" dirty="0" smtClean="0">
                <a:solidFill>
                  <a:srgbClr val="FFFF00"/>
                </a:solidFill>
                <a:latin typeface="+mn-lt"/>
              </a:rPr>
              <a:t> of solar thermal collector area per habitant in Namibia by 2030.</a:t>
            </a:r>
            <a:endParaRPr lang="en-ZA" sz="4000" b="1" dirty="0">
              <a:solidFill>
                <a:srgbClr val="FFFF00"/>
              </a:solidFill>
              <a:latin typeface="+mn-lt"/>
            </a:endParaRPr>
          </a:p>
        </p:txBody>
      </p:sp>
    </p:spTree>
    <p:extLst>
      <p:ext uri="{BB962C8B-B14F-4D97-AF65-F5344CB8AC3E}">
        <p14:creationId xmlns:p14="http://schemas.microsoft.com/office/powerpoint/2010/main" val="126865026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988424" cy="836712"/>
          </a:xfrm>
        </p:spPr>
        <p:txBody>
          <a:bodyPr/>
          <a:lstStyle/>
          <a:p>
            <a:r>
              <a:rPr lang="en-ZA" dirty="0" smtClean="0"/>
              <a:t>The Namibia Energy Institute as a Centre of Competence</a:t>
            </a:r>
            <a:endParaRPr lang="en-ZA" dirty="0"/>
          </a:p>
        </p:txBody>
      </p:sp>
      <p:sp>
        <p:nvSpPr>
          <p:cNvPr id="3" name="Content Placeholder 2"/>
          <p:cNvSpPr>
            <a:spLocks noGrp="1"/>
          </p:cNvSpPr>
          <p:nvPr>
            <p:ph idx="1"/>
          </p:nvPr>
        </p:nvSpPr>
        <p:spPr>
          <a:xfrm>
            <a:off x="1043608" y="864927"/>
            <a:ext cx="8100392" cy="5976664"/>
          </a:xfrm>
        </p:spPr>
        <p:txBody>
          <a:bodyPr/>
          <a:lstStyle/>
          <a:p>
            <a:pPr>
              <a:buFont typeface="Arial" panose="020B0604020202020204" pitchFamily="34" charset="0"/>
              <a:buChar char="•"/>
            </a:pPr>
            <a:r>
              <a:rPr lang="en-GB" dirty="0" smtClean="0"/>
              <a:t> Developing </a:t>
            </a:r>
            <a:r>
              <a:rPr lang="en-GB" dirty="0"/>
              <a:t>the value chain for establishment of solar thermal technology </a:t>
            </a:r>
            <a:r>
              <a:rPr lang="en-GB" dirty="0" smtClean="0"/>
              <a:t>industry: registration of suppliers and installers</a:t>
            </a:r>
            <a:endParaRPr lang="en-ZA" dirty="0"/>
          </a:p>
          <a:p>
            <a:pPr lvl="0">
              <a:buFont typeface="Arial" panose="020B0604020202020204" pitchFamily="34" charset="0"/>
              <a:buChar char="•"/>
            </a:pPr>
            <a:r>
              <a:rPr lang="en-GB" dirty="0" smtClean="0"/>
              <a:t> Developing </a:t>
            </a:r>
            <a:r>
              <a:rPr lang="en-GB" dirty="0"/>
              <a:t>the standards for the products related to solar thermal technologies, e.g., solar water heating, and code of practice for installation, and maintenance of solar thermal systems in </a:t>
            </a:r>
            <a:r>
              <a:rPr lang="en-GB" dirty="0" smtClean="0"/>
              <a:t>Namibia (TCI, NSI and MME)</a:t>
            </a:r>
            <a:endParaRPr lang="en-ZA" dirty="0"/>
          </a:p>
          <a:p>
            <a:pPr lvl="0">
              <a:buFont typeface="Arial" panose="020B0604020202020204" pitchFamily="34" charset="0"/>
              <a:buChar char="•"/>
            </a:pPr>
            <a:r>
              <a:rPr lang="en-GB" dirty="0" smtClean="0"/>
              <a:t> </a:t>
            </a:r>
            <a:r>
              <a:rPr lang="en-GB" dirty="0"/>
              <a:t>T</a:t>
            </a:r>
            <a:r>
              <a:rPr lang="en-GB" dirty="0" smtClean="0"/>
              <a:t>rain </a:t>
            </a:r>
            <a:r>
              <a:rPr lang="en-GB" dirty="0"/>
              <a:t>service providers involved in sourcing, installation, and maintenance of solar thermal </a:t>
            </a:r>
            <a:r>
              <a:rPr lang="en-GB" dirty="0" smtClean="0"/>
              <a:t>systems excl. inspectors</a:t>
            </a:r>
          </a:p>
          <a:p>
            <a:pPr lvl="0">
              <a:buFont typeface="Arial" panose="020B0604020202020204" pitchFamily="34" charset="0"/>
              <a:buChar char="•"/>
            </a:pPr>
            <a:r>
              <a:rPr lang="en-GB" dirty="0" smtClean="0">
                <a:solidFill>
                  <a:srgbClr val="000000"/>
                </a:solidFill>
              </a:rPr>
              <a:t> Developing </a:t>
            </a:r>
            <a:r>
              <a:rPr lang="en-GB" dirty="0">
                <a:solidFill>
                  <a:srgbClr val="000000"/>
                </a:solidFill>
              </a:rPr>
              <a:t>instruction manuals for installers, inspectors, maintainers and users of solar thermal </a:t>
            </a:r>
            <a:r>
              <a:rPr lang="en-GB" dirty="0" smtClean="0">
                <a:solidFill>
                  <a:srgbClr val="000000"/>
                </a:solidFill>
              </a:rPr>
              <a:t>technologies</a:t>
            </a:r>
            <a:endParaRPr lang="en-ZA" dirty="0"/>
          </a:p>
          <a:p>
            <a:pPr>
              <a:buFont typeface="Arial" panose="020B0604020202020204" pitchFamily="34" charset="0"/>
              <a:buChar char="•"/>
            </a:pPr>
            <a:endParaRPr lang="en-ZA" dirty="0"/>
          </a:p>
          <a:p>
            <a:pPr>
              <a:buFont typeface="Arial" panose="020B0604020202020204" pitchFamily="34" charset="0"/>
              <a:buChar char="•"/>
            </a:pPr>
            <a:endParaRPr lang="en-ZA" dirty="0"/>
          </a:p>
        </p:txBody>
      </p:sp>
    </p:spTree>
    <p:extLst>
      <p:ext uri="{BB962C8B-B14F-4D97-AF65-F5344CB8AC3E}">
        <p14:creationId xmlns:p14="http://schemas.microsoft.com/office/powerpoint/2010/main" val="284662836"/>
      </p:ext>
    </p:extLst>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7791400" cy="1080120"/>
          </a:xfrm>
        </p:spPr>
        <p:txBody>
          <a:bodyPr/>
          <a:lstStyle/>
          <a:p>
            <a:r>
              <a:rPr lang="en-ZA" dirty="0" smtClean="0"/>
              <a:t>Establishment of </a:t>
            </a:r>
            <a:r>
              <a:rPr lang="en-ZA" dirty="0" err="1" smtClean="0"/>
              <a:t>satelite</a:t>
            </a:r>
            <a:r>
              <a:rPr lang="en-ZA" dirty="0" smtClean="0"/>
              <a:t> Centres of Competence</a:t>
            </a:r>
            <a:endParaRPr lang="en-ZA" dirty="0"/>
          </a:p>
        </p:txBody>
      </p:sp>
      <p:sp>
        <p:nvSpPr>
          <p:cNvPr id="3" name="Content Placeholder 2"/>
          <p:cNvSpPr>
            <a:spLocks noGrp="1"/>
          </p:cNvSpPr>
          <p:nvPr>
            <p:ph idx="1"/>
          </p:nvPr>
        </p:nvSpPr>
        <p:spPr>
          <a:xfrm>
            <a:off x="1066800" y="1340767"/>
            <a:ext cx="8077200" cy="4722911"/>
          </a:xfrm>
        </p:spPr>
        <p:txBody>
          <a:bodyPr/>
          <a:lstStyle/>
          <a:p>
            <a:pPr lvl="0">
              <a:buFont typeface="Arial" panose="020B0604020202020204" pitchFamily="34" charset="0"/>
              <a:buChar char="•"/>
            </a:pPr>
            <a:r>
              <a:rPr lang="en-ZA" dirty="0" smtClean="0">
                <a:solidFill>
                  <a:srgbClr val="000000"/>
                </a:solidFill>
              </a:rPr>
              <a:t>Carry </a:t>
            </a:r>
            <a:r>
              <a:rPr lang="en-ZA" dirty="0">
                <a:solidFill>
                  <a:srgbClr val="000000"/>
                </a:solidFill>
              </a:rPr>
              <a:t>out comprehensive training </a:t>
            </a:r>
            <a:r>
              <a:rPr lang="en-ZA" dirty="0" smtClean="0">
                <a:solidFill>
                  <a:srgbClr val="000000"/>
                </a:solidFill>
              </a:rPr>
              <a:t>programmes ranging </a:t>
            </a:r>
            <a:r>
              <a:rPr lang="en-ZA" dirty="0">
                <a:solidFill>
                  <a:srgbClr val="000000"/>
                </a:solidFill>
              </a:rPr>
              <a:t>from practical hands-on training to application oriented training of already skilled installers on different types of solar thermal applications </a:t>
            </a:r>
            <a:endParaRPr lang="en-ZA" dirty="0" smtClean="0">
              <a:solidFill>
                <a:srgbClr val="000000"/>
              </a:solidFill>
            </a:endParaRPr>
          </a:p>
          <a:p>
            <a:pPr lvl="0">
              <a:buFont typeface="Arial" panose="020B0604020202020204" pitchFamily="34" charset="0"/>
              <a:buChar char="•"/>
            </a:pPr>
            <a:r>
              <a:rPr lang="en-ZA" dirty="0" smtClean="0">
                <a:solidFill>
                  <a:srgbClr val="000000"/>
                </a:solidFill>
              </a:rPr>
              <a:t>Will </a:t>
            </a:r>
            <a:r>
              <a:rPr lang="en-ZA" dirty="0">
                <a:solidFill>
                  <a:srgbClr val="000000"/>
                </a:solidFill>
              </a:rPr>
              <a:t>act as one of the focal points for Solar Thermal information, training, support for industry and policy, as well as for applied research in </a:t>
            </a:r>
            <a:r>
              <a:rPr lang="en-ZA" dirty="0" smtClean="0">
                <a:solidFill>
                  <a:srgbClr val="000000"/>
                </a:solidFill>
              </a:rPr>
              <a:t>the regions. </a:t>
            </a:r>
            <a:r>
              <a:rPr lang="en-ZA" dirty="0" smtClean="0"/>
              <a:t> </a:t>
            </a:r>
          </a:p>
          <a:p>
            <a:pPr lvl="0">
              <a:buFont typeface="Arial" panose="020B0604020202020204" pitchFamily="34" charset="0"/>
              <a:buChar char="•"/>
            </a:pPr>
            <a:r>
              <a:rPr lang="en-ZA" dirty="0">
                <a:solidFill>
                  <a:srgbClr val="000000"/>
                </a:solidFill>
              </a:rPr>
              <a:t>Institutions of Higher  Education Coordinated by </a:t>
            </a:r>
            <a:r>
              <a:rPr lang="en-ZA" dirty="0" smtClean="0">
                <a:solidFill>
                  <a:srgbClr val="000000"/>
                </a:solidFill>
              </a:rPr>
              <a:t>NEI</a:t>
            </a:r>
          </a:p>
          <a:p>
            <a:pPr lvl="0">
              <a:buFont typeface="Arial" panose="020B0604020202020204" pitchFamily="34" charset="0"/>
              <a:buChar char="•"/>
            </a:pPr>
            <a:r>
              <a:rPr lang="en-ZA" dirty="0" smtClean="0">
                <a:solidFill>
                  <a:srgbClr val="000000"/>
                </a:solidFill>
              </a:rPr>
              <a:t>Collaborate with other </a:t>
            </a:r>
            <a:r>
              <a:rPr lang="en-ZA" dirty="0" err="1" smtClean="0">
                <a:solidFill>
                  <a:srgbClr val="000000"/>
                </a:solidFill>
              </a:rPr>
              <a:t>Endulink</a:t>
            </a:r>
            <a:r>
              <a:rPr lang="en-ZA" dirty="0" smtClean="0">
                <a:solidFill>
                  <a:srgbClr val="000000"/>
                </a:solidFill>
              </a:rPr>
              <a:t> projects (SASEI,PARTICIPIA, NEED and PEESA )on specialised Master Programmes</a:t>
            </a:r>
            <a:endParaRPr lang="en-ZA" dirty="0">
              <a:solidFill>
                <a:srgbClr val="000000"/>
              </a:solidFill>
            </a:endParaRPr>
          </a:p>
          <a:p>
            <a:pPr lvl="0">
              <a:buFont typeface="Arial" panose="020B0604020202020204" pitchFamily="34" charset="0"/>
              <a:buChar char="•"/>
            </a:pPr>
            <a:r>
              <a:rPr lang="en-ZA" dirty="0">
                <a:solidFill>
                  <a:srgbClr val="000000"/>
                </a:solidFill>
              </a:rPr>
              <a:t>All  Vocational Schools in </a:t>
            </a:r>
            <a:r>
              <a:rPr lang="en-ZA" dirty="0" smtClean="0">
                <a:solidFill>
                  <a:srgbClr val="000000"/>
                </a:solidFill>
              </a:rPr>
              <a:t>Namibia</a:t>
            </a:r>
          </a:p>
          <a:p>
            <a:pPr lvl="0">
              <a:buFont typeface="Arial" panose="020B0604020202020204" pitchFamily="34" charset="0"/>
              <a:buChar char="•"/>
            </a:pPr>
            <a:r>
              <a:rPr lang="en-ZA" dirty="0" smtClean="0">
                <a:solidFill>
                  <a:srgbClr val="000000"/>
                </a:solidFill>
              </a:rPr>
              <a:t>Engage  </a:t>
            </a:r>
            <a:r>
              <a:rPr lang="en-ZA" dirty="0">
                <a:solidFill>
                  <a:srgbClr val="000000"/>
                </a:solidFill>
              </a:rPr>
              <a:t>National Training Authority (NTA) for curriculum development programmes;  </a:t>
            </a:r>
          </a:p>
          <a:p>
            <a:pPr lvl="0">
              <a:buFont typeface="Arial" panose="020B0604020202020204" pitchFamily="34" charset="0"/>
              <a:buChar char="•"/>
            </a:pPr>
            <a:endParaRPr lang="en-ZA" dirty="0" smtClean="0">
              <a:solidFill>
                <a:srgbClr val="000000"/>
              </a:solidFill>
            </a:endParaRPr>
          </a:p>
          <a:p>
            <a:pPr lvl="0">
              <a:buFont typeface="Arial" panose="020B0604020202020204" pitchFamily="34" charset="0"/>
              <a:buChar char="•"/>
            </a:pPr>
            <a:endParaRPr lang="en-ZA" dirty="0" smtClean="0">
              <a:solidFill>
                <a:srgbClr val="000000"/>
              </a:solidFill>
            </a:endParaRPr>
          </a:p>
          <a:p>
            <a:pPr lvl="0">
              <a:buFont typeface="Arial" panose="020B0604020202020204" pitchFamily="34" charset="0"/>
              <a:buChar char="•"/>
            </a:pPr>
            <a:endParaRPr lang="en-ZA" dirty="0">
              <a:solidFill>
                <a:srgbClr val="000000"/>
              </a:solidFill>
            </a:endParaRPr>
          </a:p>
          <a:p>
            <a:pPr>
              <a:buFont typeface="Arial" panose="020B0604020202020204" pitchFamily="34" charset="0"/>
              <a:buChar char="•"/>
            </a:pPr>
            <a:endParaRPr lang="en-ZA" dirty="0" smtClean="0"/>
          </a:p>
        </p:txBody>
      </p:sp>
      <p:sp>
        <p:nvSpPr>
          <p:cNvPr id="4" name="Rectangle 3"/>
          <p:cNvSpPr/>
          <p:nvPr/>
        </p:nvSpPr>
        <p:spPr>
          <a:xfrm>
            <a:off x="1187624" y="6063679"/>
            <a:ext cx="7704856" cy="830997"/>
          </a:xfrm>
          <a:prstGeom prst="rect">
            <a:avLst/>
          </a:prstGeom>
          <a:solidFill>
            <a:schemeClr val="accent2">
              <a:lumMod val="75000"/>
            </a:schemeClr>
          </a:solidFill>
        </p:spPr>
        <p:txBody>
          <a:bodyPr wrap="square">
            <a:spAutoFit/>
          </a:bodyPr>
          <a:lstStyle/>
          <a:p>
            <a:pPr algn="just"/>
            <a:r>
              <a:rPr lang="en-GB" dirty="0" smtClean="0">
                <a:solidFill>
                  <a:srgbClr val="FFFF00"/>
                </a:solidFill>
                <a:latin typeface="Univers"/>
              </a:rPr>
              <a:t>Unit standards were developed  and approved with assistance of GIZ , L1-L5 </a:t>
            </a:r>
            <a:r>
              <a:rPr lang="en-GB" dirty="0" err="1" smtClean="0">
                <a:solidFill>
                  <a:srgbClr val="FFFF00"/>
                </a:solidFill>
                <a:latin typeface="Univers"/>
              </a:rPr>
              <a:t>cont</a:t>
            </a:r>
            <a:r>
              <a:rPr lang="en-GB" dirty="0" smtClean="0">
                <a:solidFill>
                  <a:srgbClr val="FFFF00"/>
                </a:solidFill>
                <a:latin typeface="Univers"/>
              </a:rPr>
              <a:t>…</a:t>
            </a:r>
            <a:endParaRPr lang="en-US" dirty="0">
              <a:solidFill>
                <a:srgbClr val="FFFF00"/>
              </a:solidFill>
              <a:latin typeface="Univers"/>
            </a:endParaRPr>
          </a:p>
        </p:txBody>
      </p:sp>
    </p:spTree>
    <p:extLst>
      <p:ext uri="{BB962C8B-B14F-4D97-AF65-F5344CB8AC3E}">
        <p14:creationId xmlns:p14="http://schemas.microsoft.com/office/powerpoint/2010/main" val="2330782603"/>
      </p:ext>
    </p:extLst>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D627"/>
            </a:gs>
            <a:gs pos="100000">
              <a:srgbClr val="FFFFCC"/>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FFD627"/>
            </a:gs>
            <a:gs pos="100000">
              <a:srgbClr val="FFFFCC"/>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D627"/>
            </a:gs>
            <a:gs pos="100000">
              <a:srgbClr val="FFFFCC"/>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FFD627"/>
            </a:gs>
            <a:gs pos="100000">
              <a:srgbClr val="FFFFCC"/>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1424</TotalTime>
  <Words>1139</Words>
  <Application>Microsoft Office PowerPoint</Application>
  <PresentationFormat>On-screen Show (4:3)</PresentationFormat>
  <Paragraphs>233</Paragraphs>
  <Slides>24</Slides>
  <Notes>3</Notes>
  <HiddenSlides>1</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24</vt:i4>
      </vt:variant>
    </vt:vector>
  </HeadingPairs>
  <TitlesOfParts>
    <vt:vector size="36" baseType="lpstr">
      <vt:lpstr>Aharoni</vt:lpstr>
      <vt:lpstr>Arial</vt:lpstr>
      <vt:lpstr>Calibri</vt:lpstr>
      <vt:lpstr>Century Gothic</vt:lpstr>
      <vt:lpstr>Times New Roman</vt:lpstr>
      <vt:lpstr>Univers</vt:lpstr>
      <vt:lpstr>Verdana</vt:lpstr>
      <vt:lpstr>Wingdings</vt:lpstr>
      <vt:lpstr>Standarddesign</vt:lpstr>
      <vt:lpstr>1_Standarddesign</vt:lpstr>
      <vt:lpstr>CorelPhotoPaint.Image.9</vt:lpstr>
      <vt:lpstr>Chart</vt:lpstr>
      <vt:lpstr>PowerPoint Presentation</vt:lpstr>
      <vt:lpstr>Outline</vt:lpstr>
      <vt:lpstr>PowerPoint Presentation</vt:lpstr>
      <vt:lpstr>Policy Framework on Solar Thermal and opportunities </vt:lpstr>
      <vt:lpstr>Focus of SOLTRAIN I and II</vt:lpstr>
      <vt:lpstr>STTP develops the strategy for growth</vt:lpstr>
      <vt:lpstr>PowerPoint Presentation</vt:lpstr>
      <vt:lpstr>The Namibia Energy Institute as a Centre of Competence</vt:lpstr>
      <vt:lpstr>Establishment of satelite Centres of Competence</vt:lpstr>
      <vt:lpstr>Funding for demonstration systems  at VTC’s </vt:lpstr>
      <vt:lpstr>NUST : Date of installation    29 April 2013</vt:lpstr>
      <vt:lpstr>Systems installed at 6 VTC’s + 1 National Youth Service Centre </vt:lpstr>
      <vt:lpstr>PowerPoint Presentation</vt:lpstr>
      <vt:lpstr>Collaboration with National Housing Enterprise</vt:lpstr>
      <vt:lpstr>SOLTRAIN’s initiative at mass housing project</vt:lpstr>
      <vt:lpstr>62 SWH for NHE</vt:lpstr>
      <vt:lpstr>62 SWH for NHE</vt:lpstr>
      <vt:lpstr>Monitoring data </vt:lpstr>
      <vt:lpstr>Total electricity consumption for NHE 2141 (no SWH installed)</vt:lpstr>
      <vt:lpstr>Total electricity consumption for NHE 2140 (SWH installed)</vt:lpstr>
      <vt:lpstr>Energy balance of hot water consumption for NHE 2141 (without SWH) and NHE 2140 with Solar Water Heater</vt:lpstr>
      <vt:lpstr>Energy balance of solar input and hot water consumption for NHE 2140 (SWH installed)</vt:lpstr>
      <vt:lpstr>Conclusions</vt:lpstr>
      <vt:lpstr>PowerPoint Presentation</vt:lpstr>
    </vt:vector>
  </TitlesOfParts>
  <Company>AEE INTEC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Tobias</dc:creator>
  <cp:lastModifiedBy>JNgwawi</cp:lastModifiedBy>
  <cp:revision>524</cp:revision>
  <cp:lastPrinted>2002-04-23T13:48:33Z</cp:lastPrinted>
  <dcterms:created xsi:type="dcterms:W3CDTF">2002-01-02T15:38:28Z</dcterms:created>
  <dcterms:modified xsi:type="dcterms:W3CDTF">2016-02-16T05:10:09Z</dcterms:modified>
</cp:coreProperties>
</file>